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518" r:id="rId3"/>
    <p:sldId id="282" r:id="rId4"/>
    <p:sldId id="258" r:id="rId5"/>
    <p:sldId id="257" r:id="rId6"/>
    <p:sldId id="260" r:id="rId7"/>
    <p:sldId id="280" r:id="rId8"/>
    <p:sldId id="281" r:id="rId9"/>
    <p:sldId id="261" r:id="rId10"/>
    <p:sldId id="262" r:id="rId11"/>
    <p:sldId id="263" r:id="rId12"/>
    <p:sldId id="264" r:id="rId13"/>
    <p:sldId id="265" r:id="rId14"/>
    <p:sldId id="283" r:id="rId15"/>
    <p:sldId id="284" r:id="rId16"/>
    <p:sldId id="267" r:id="rId17"/>
    <p:sldId id="268" r:id="rId18"/>
    <p:sldId id="269" r:id="rId19"/>
    <p:sldId id="271" r:id="rId20"/>
    <p:sldId id="272" r:id="rId21"/>
    <p:sldId id="288" r:id="rId22"/>
    <p:sldId id="289" r:id="rId23"/>
    <p:sldId id="273" r:id="rId24"/>
    <p:sldId id="293" r:id="rId25"/>
    <p:sldId id="274" r:id="rId26"/>
    <p:sldId id="285" r:id="rId27"/>
    <p:sldId id="275" r:id="rId28"/>
    <p:sldId id="259" r:id="rId29"/>
    <p:sldId id="286" r:id="rId30"/>
    <p:sldId id="287" r:id="rId31"/>
    <p:sldId id="276" r:id="rId32"/>
    <p:sldId id="519" r:id="rId33"/>
    <p:sldId id="277" r:id="rId34"/>
    <p:sldId id="270" r:id="rId35"/>
    <p:sldId id="279" r:id="rId36"/>
    <p:sldId id="290" r:id="rId37"/>
    <p:sldId id="291" r:id="rId38"/>
    <p:sldId id="292" r:id="rId39"/>
  </p:sldIdLst>
  <p:sldSz cx="9144000" cy="6858000" type="screen4x3"/>
  <p:notesSz cx="6985000" cy="92837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71"/>
    <a:srgbClr val="D3B257"/>
    <a:srgbClr val="A7253F"/>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CFB6D-5277-473E-8FFC-35829BAAF3F2}" v="311" dt="2019-04-02T02:19:22.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72" d="100"/>
          <a:sy n="72"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AEC74643-0766-4B39-866E-9243A6F0BB24}" type="datetimeFigureOut">
              <a:rPr lang="en-US" smtClean="0"/>
              <a:t>4/1/2019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9471BA8C-B536-4ED5-A7F9-A40B128DDFBD}" type="slidenum">
              <a:rPr lang="en-US" smtClean="0"/>
              <a:t>‹#›</a:t>
            </a:fld>
            <a:endParaRPr lang="en-US"/>
          </a:p>
        </p:txBody>
      </p:sp>
    </p:spTree>
    <p:extLst>
      <p:ext uri="{BB962C8B-B14F-4D97-AF65-F5344CB8AC3E}">
        <p14:creationId xmlns:p14="http://schemas.microsoft.com/office/powerpoint/2010/main" val="239470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E1CCD718-5C9E-0F41-8F48-4EA387E4022C}" type="datetimeFigureOut">
              <a:rPr lang="en-US" smtClean="0"/>
              <a:t>4/1/2019</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2AEE2DE-F569-CB47-AE41-C8EBB0F45B6F}" type="slidenum">
              <a:rPr lang="en-US" smtClean="0"/>
              <a:t>‹#›</a:t>
            </a:fld>
            <a:endParaRPr lang="en-US" dirty="0"/>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pPr marL="472970" indent="-472970">
              <a:buFont typeface="Arial" panose="020B0604020202020204" pitchFamily="34" charset="0"/>
              <a:buChar char="•"/>
            </a:pPr>
            <a:r>
              <a:rPr lang="en-US" sz="2800" b="1" dirty="0"/>
              <a:t>NEW SECTION IN DSM – 5 :  GOING TO BE A CHALLENGE TO IMPLEMENT </a:t>
            </a:r>
          </a:p>
          <a:p>
            <a:endParaRPr lang="en-US" sz="2800" b="1" dirty="0"/>
          </a:p>
          <a:p>
            <a:pPr marL="472970" indent="-472970">
              <a:buFont typeface="Arial" panose="020B0604020202020204" pitchFamily="34" charset="0"/>
              <a:buChar char="•"/>
            </a:pPr>
            <a:r>
              <a:rPr lang="en-US" sz="2800" b="1" dirty="0"/>
              <a:t>WORK W/ PSCHOLOGISTS AND SPECIAL EDUCATORS TO MAKE DIAGNOSIS </a:t>
            </a:r>
          </a:p>
          <a:p>
            <a:pPr marL="472970" indent="-472970">
              <a:buFont typeface="Arial" panose="020B0604020202020204" pitchFamily="34" charset="0"/>
              <a:buChar char="•"/>
            </a:pPr>
            <a:r>
              <a:rPr lang="en-US" sz="2800" b="1" dirty="0"/>
              <a:t>TOOL BOX - </a:t>
            </a:r>
          </a:p>
        </p:txBody>
      </p:sp>
      <p:sp>
        <p:nvSpPr>
          <p:cNvPr id="4" name="Slide Number Placeholder 3"/>
          <p:cNvSpPr>
            <a:spLocks noGrp="1"/>
          </p:cNvSpPr>
          <p:nvPr>
            <p:ph type="sldNum" sz="quarter" idx="10"/>
          </p:nvPr>
        </p:nvSpPr>
        <p:spPr/>
        <p:txBody>
          <a:bodyPr/>
          <a:lstStyle/>
          <a:p>
            <a:fld id="{453E11A2-1E2B-4502-BE6C-3F017703DE6D}" type="slidenum">
              <a:rPr lang="en-US" smtClean="0"/>
              <a:t>13</a:t>
            </a:fld>
            <a:endParaRPr lang="en-US" dirty="0"/>
          </a:p>
        </p:txBody>
      </p:sp>
    </p:spTree>
    <p:extLst>
      <p:ext uri="{BB962C8B-B14F-4D97-AF65-F5344CB8AC3E}">
        <p14:creationId xmlns:p14="http://schemas.microsoft.com/office/powerpoint/2010/main" val="72880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800" b="1" dirty="0"/>
              <a:t>THIS IS THE DEFINITION FROM DSM-5</a:t>
            </a:r>
          </a:p>
          <a:p>
            <a:endParaRPr lang="en-US" sz="1800" dirty="0"/>
          </a:p>
        </p:txBody>
      </p:sp>
      <p:sp>
        <p:nvSpPr>
          <p:cNvPr id="4" name="Slide Number Placeholder 3"/>
          <p:cNvSpPr>
            <a:spLocks noGrp="1"/>
          </p:cNvSpPr>
          <p:nvPr>
            <p:ph type="sldNum" sz="quarter" idx="10"/>
          </p:nvPr>
        </p:nvSpPr>
        <p:spPr/>
        <p:txBody>
          <a:bodyPr/>
          <a:lstStyle/>
          <a:p>
            <a:fld id="{E837205A-08E9-43A3-A930-D118DA132262}" type="slidenum">
              <a:rPr lang="en-US" smtClean="0"/>
              <a:t>16</a:t>
            </a:fld>
            <a:endParaRPr lang="en-US" dirty="0"/>
          </a:p>
        </p:txBody>
      </p:sp>
    </p:spTree>
    <p:extLst>
      <p:ext uri="{BB962C8B-B14F-4D97-AF65-F5344CB8AC3E}">
        <p14:creationId xmlns:p14="http://schemas.microsoft.com/office/powerpoint/2010/main" val="221929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939" y="1778734"/>
            <a:ext cx="41148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2677" y="1778734"/>
            <a:ext cx="411368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dirty="0"/>
          </a:p>
        </p:txBody>
      </p:sp>
      <p:sp>
        <p:nvSpPr>
          <p:cNvPr id="11" name="Title 1"/>
          <p:cNvSpPr>
            <a:spLocks noGrp="1"/>
          </p:cNvSpPr>
          <p:nvPr>
            <p:ph type="title"/>
          </p:nvPr>
        </p:nvSpPr>
        <p:spPr>
          <a:xfrm>
            <a:off x="298939" y="143747"/>
            <a:ext cx="8527427"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hyperlink" Target="http://csd.wvu.edu/research-facilities/salad-lab/wv-slp-resource-library" TargetMode="Externa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hyperlink" Target="http://www.asha.org/Practice-Portal/Clinical-Topics/Autism/" TargetMode="Externa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3" Type="http://schemas.openxmlformats.org/officeDocument/2006/relationships/hyperlink" Target="mailto:lbrammer@k12.wv.us" TargetMode="Externa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hyperlink" Target="https://psychcentral.com/news/2010/01/05/new-standard-for-autism-spectrum-disorders/10549.html"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(PRAGMATIC) COMMUNICATION DISORDER</a:t>
            </a:r>
          </a:p>
        </p:txBody>
      </p:sp>
      <p:sp>
        <p:nvSpPr>
          <p:cNvPr id="3" name="Subtitle 2"/>
          <p:cNvSpPr>
            <a:spLocks noGrp="1"/>
          </p:cNvSpPr>
          <p:nvPr>
            <p:ph type="subTitle" idx="1"/>
          </p:nvPr>
        </p:nvSpPr>
        <p:spPr>
          <a:xfrm>
            <a:off x="1800543" y="5292662"/>
            <a:ext cx="5156689" cy="416477"/>
          </a:xfrm>
        </p:spPr>
        <p:txBody>
          <a:bodyPr>
            <a:normAutofit/>
          </a:bodyPr>
          <a:lstStyle/>
          <a:p>
            <a:r>
              <a:rPr lang="en-US" dirty="0"/>
              <a:t>WVSHA Convention</a:t>
            </a:r>
          </a:p>
        </p:txBody>
      </p:sp>
      <p:sp>
        <p:nvSpPr>
          <p:cNvPr id="4" name="Date Placeholder 3"/>
          <p:cNvSpPr>
            <a:spLocks noGrp="1"/>
          </p:cNvSpPr>
          <p:nvPr>
            <p:ph type="dt" sz="half" idx="10"/>
          </p:nvPr>
        </p:nvSpPr>
        <p:spPr/>
        <p:txBody>
          <a:bodyPr/>
          <a:lstStyle/>
          <a:p>
            <a:r>
              <a:rPr lang="en-US" dirty="0"/>
              <a:t>April 4, 2019</a:t>
            </a:r>
          </a:p>
        </p:txBody>
      </p:sp>
    </p:spTree>
    <p:custDataLst>
      <p:tags r:id="rId1"/>
    </p:custDataLst>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734713" cy="924475"/>
          </a:xfrm>
        </p:spPr>
        <p:txBody>
          <a:bodyPr>
            <a:normAutofit fontScale="90000"/>
          </a:bodyPr>
          <a:lstStyle/>
          <a:p>
            <a:pPr algn="ctr"/>
            <a:r>
              <a:rPr lang="en-US" dirty="0"/>
              <a:t>SOCIAL (PRAGMATIC) COMMUNICATION DISORDER</a:t>
            </a:r>
          </a:p>
        </p:txBody>
      </p:sp>
      <p:sp>
        <p:nvSpPr>
          <p:cNvPr id="3" name="Content Placeholder 2"/>
          <p:cNvSpPr>
            <a:spLocks noGrp="1"/>
          </p:cNvSpPr>
          <p:nvPr>
            <p:ph idx="1"/>
          </p:nvPr>
        </p:nvSpPr>
        <p:spPr>
          <a:xfrm>
            <a:off x="381000" y="1807361"/>
            <a:ext cx="7753555" cy="4051437"/>
          </a:xfrm>
        </p:spPr>
        <p:txBody>
          <a:bodyPr>
            <a:normAutofit/>
          </a:bodyPr>
          <a:lstStyle/>
          <a:p>
            <a:pPr>
              <a:buFont typeface="Arial" panose="020B0604020202020204" pitchFamily="34" charset="0"/>
              <a:buChar char="•"/>
            </a:pPr>
            <a:r>
              <a:rPr lang="en-US" sz="2000" dirty="0"/>
              <a:t>The APA Work Group added a new category called </a:t>
            </a:r>
            <a:r>
              <a:rPr lang="en-US" sz="2000" dirty="0">
                <a:solidFill>
                  <a:srgbClr val="A7253F"/>
                </a:solidFill>
              </a:rPr>
              <a:t>Social (Pragmatic) Communication Disorder (SCD). </a:t>
            </a:r>
            <a:r>
              <a:rPr lang="en-US" sz="2000" dirty="0"/>
              <a:t>This will allow for a diagnosis of disabilities in social communication </a:t>
            </a:r>
            <a:r>
              <a:rPr lang="en-US" sz="2000" u="sng" dirty="0">
                <a:solidFill>
                  <a:srgbClr val="D3B257"/>
                </a:solidFill>
              </a:rPr>
              <a:t>without</a:t>
            </a:r>
            <a:r>
              <a:rPr lang="en-US" sz="2000" dirty="0"/>
              <a:t> the presence of repetitive behavior.</a:t>
            </a:r>
          </a:p>
          <a:p>
            <a:pPr>
              <a:buFont typeface="Arial" panose="020B0604020202020204" pitchFamily="34" charset="0"/>
              <a:buChar char="•"/>
            </a:pPr>
            <a:endParaRPr lang="en-US" sz="2000" dirty="0"/>
          </a:p>
          <a:p>
            <a:pPr>
              <a:buFont typeface="Arial" panose="020B0604020202020204" pitchFamily="34" charset="0"/>
              <a:buChar char="•"/>
            </a:pPr>
            <a:r>
              <a:rPr lang="en-US" sz="2000" dirty="0"/>
              <a:t>The new eligibility for </a:t>
            </a:r>
            <a:r>
              <a:rPr lang="en-US" sz="2000" dirty="0">
                <a:solidFill>
                  <a:srgbClr val="A7253F"/>
                </a:solidFill>
              </a:rPr>
              <a:t>Social (Pragmatic) Communication Disorder</a:t>
            </a:r>
            <a:r>
              <a:rPr lang="en-US" sz="2000" dirty="0"/>
              <a:t> falls under </a:t>
            </a:r>
            <a:r>
              <a:rPr lang="en-US" sz="2000" dirty="0">
                <a:solidFill>
                  <a:srgbClr val="A7253F"/>
                </a:solidFill>
              </a:rPr>
              <a:t>Speech-Language Impairment (CD)</a:t>
            </a:r>
            <a:r>
              <a:rPr lang="en-US" sz="2000" dirty="0">
                <a:solidFill>
                  <a:srgbClr val="FF0000"/>
                </a:solidFill>
              </a:rPr>
              <a:t> </a:t>
            </a:r>
            <a:r>
              <a:rPr lang="en-US" sz="2000" dirty="0"/>
              <a:t>and is not under the </a:t>
            </a:r>
            <a:r>
              <a:rPr lang="en-US" sz="2000" dirty="0">
                <a:solidFill>
                  <a:srgbClr val="A7253F"/>
                </a:solidFill>
              </a:rPr>
              <a:t>Autism Spectrum Disorders </a:t>
            </a:r>
            <a:r>
              <a:rPr lang="en-US" sz="2000" dirty="0"/>
              <a:t>eligibility. </a:t>
            </a:r>
          </a:p>
          <a:p>
            <a:endParaRPr lang="en-US" dirty="0"/>
          </a:p>
        </p:txBody>
      </p:sp>
    </p:spTree>
    <p:custDataLst>
      <p:tags r:id="rId1"/>
    </p:custDataLst>
    <p:extLst>
      <p:ext uri="{BB962C8B-B14F-4D97-AF65-F5344CB8AC3E}">
        <p14:creationId xmlns:p14="http://schemas.microsoft.com/office/powerpoint/2010/main" val="258486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algn="ctr"/>
            <a:r>
              <a:rPr lang="en-US" sz="3200" dirty="0">
                <a:solidFill>
                  <a:schemeClr val="accent1"/>
                </a:solidFill>
              </a:rPr>
              <a:t>							</a:t>
            </a:r>
            <a:br>
              <a:rPr lang="en-US" sz="3200" dirty="0">
                <a:solidFill>
                  <a:schemeClr val="accent1"/>
                </a:solidFill>
              </a:rPr>
            </a:br>
            <a:r>
              <a:rPr lang="en-US" sz="3200" dirty="0">
                <a:solidFill>
                  <a:srgbClr val="002060"/>
                </a:solidFill>
              </a:rPr>
              <a:t> YALE STUDY IN SOUTH KOREA</a:t>
            </a:r>
            <a:br>
              <a:rPr lang="en-US" sz="3200" dirty="0">
                <a:solidFill>
                  <a:srgbClr val="002060"/>
                </a:solidFill>
              </a:rPr>
            </a:br>
            <a:r>
              <a:rPr lang="en-US" sz="3200" dirty="0">
                <a:solidFill>
                  <a:srgbClr val="002060"/>
                </a:solidFill>
              </a:rPr>
              <a:t>COMPARISON OF RESULTS USING</a:t>
            </a:r>
            <a:br>
              <a:rPr lang="en-US" sz="3200" dirty="0">
                <a:solidFill>
                  <a:srgbClr val="002060"/>
                </a:solidFill>
              </a:rPr>
            </a:br>
            <a:r>
              <a:rPr lang="en-US" sz="3200" dirty="0">
                <a:solidFill>
                  <a:srgbClr val="002060"/>
                </a:solidFill>
              </a:rPr>
              <a:t>DSM-IV AND DSM-5</a:t>
            </a:r>
            <a:br>
              <a:rPr lang="en-US" sz="3200" dirty="0">
                <a:solidFill>
                  <a:srgbClr val="002060"/>
                </a:solidFill>
              </a:rPr>
            </a:br>
            <a:r>
              <a:rPr lang="en-US" sz="3200" dirty="0">
                <a:solidFill>
                  <a:schemeClr val="accent1"/>
                </a:solidFill>
              </a:rPr>
              <a:t>							</a:t>
            </a:r>
          </a:p>
        </p:txBody>
      </p:sp>
      <p:sp>
        <p:nvSpPr>
          <p:cNvPr id="3" name="Content Placeholder 2"/>
          <p:cNvSpPr>
            <a:spLocks noGrp="1"/>
          </p:cNvSpPr>
          <p:nvPr>
            <p:ph idx="1"/>
          </p:nvPr>
        </p:nvSpPr>
        <p:spPr>
          <a:xfrm>
            <a:off x="457200" y="1905000"/>
            <a:ext cx="7772400" cy="4051437"/>
          </a:xfrm>
        </p:spPr>
        <p:txBody>
          <a:bodyPr>
            <a:normAutofit/>
          </a:bodyPr>
          <a:lstStyle/>
          <a:p>
            <a:endParaRPr lang="en-US" sz="2800" dirty="0"/>
          </a:p>
          <a:p>
            <a:pPr>
              <a:buFont typeface="Arial" panose="020B0604020202020204" pitchFamily="34" charset="0"/>
              <a:buChar char="•"/>
            </a:pPr>
            <a:r>
              <a:rPr lang="en-US" sz="2000" dirty="0">
                <a:solidFill>
                  <a:srgbClr val="002060"/>
                </a:solidFill>
                <a:latin typeface="Fira Sans" panose="020B0503050000020004" pitchFamily="34" charset="0"/>
                <a:cs typeface="Arial" pitchFamily="34" charset="0"/>
              </a:rPr>
              <a:t>Also considered the children who would now qualify for services under the new Social (Pragmatic) Communication Disorder (SCD) diagnosis </a:t>
            </a:r>
          </a:p>
          <a:p>
            <a:pPr marL="0" indent="0">
              <a:buNone/>
            </a:pPr>
            <a:endParaRPr lang="en-US" sz="2000" dirty="0">
              <a:latin typeface="Fira Sans" panose="020B0503050000020004" pitchFamily="34" charset="0"/>
              <a:cs typeface="Arial" pitchFamily="34" charset="0"/>
            </a:endParaRPr>
          </a:p>
          <a:p>
            <a:pPr>
              <a:buFont typeface="Arial" panose="020B0604020202020204" pitchFamily="34" charset="0"/>
              <a:buChar char="•"/>
            </a:pPr>
            <a:r>
              <a:rPr lang="en-US" sz="2000" dirty="0">
                <a:latin typeface="Fira Sans" panose="020B0503050000020004" pitchFamily="34" charset="0"/>
                <a:cs typeface="Arial" pitchFamily="34" charset="0"/>
              </a:rPr>
              <a:t>Previous Diagnosis of PDD-NOS- 71% Now ASD, </a:t>
            </a:r>
            <a:r>
              <a:rPr lang="en-US" sz="2000" dirty="0">
                <a:solidFill>
                  <a:srgbClr val="A7253F"/>
                </a:solidFill>
                <a:latin typeface="Fira Sans" panose="020B0503050000020004" pitchFamily="34" charset="0"/>
                <a:cs typeface="Arial" pitchFamily="34" charset="0"/>
              </a:rPr>
              <a:t>22% SCD</a:t>
            </a:r>
          </a:p>
          <a:p>
            <a:pPr>
              <a:buFont typeface="Arial" panose="020B0604020202020204" pitchFamily="34" charset="0"/>
              <a:buChar char="•"/>
            </a:pPr>
            <a:endParaRPr lang="en-US" sz="2000" dirty="0">
              <a:latin typeface="Fira Sans" panose="020B0503050000020004" pitchFamily="34" charset="0"/>
              <a:cs typeface="Arial" pitchFamily="34" charset="0"/>
            </a:endParaRPr>
          </a:p>
          <a:p>
            <a:pPr>
              <a:buFont typeface="Arial" panose="020B0604020202020204" pitchFamily="34" charset="0"/>
              <a:buChar char="•"/>
            </a:pPr>
            <a:r>
              <a:rPr lang="en-US" sz="2000" dirty="0">
                <a:latin typeface="Fira Sans" panose="020B0503050000020004" pitchFamily="34" charset="0"/>
                <a:cs typeface="Arial" pitchFamily="34" charset="0"/>
              </a:rPr>
              <a:t>Previous Diagnosis of Asperger's - 91% Now ASD, </a:t>
            </a:r>
            <a:r>
              <a:rPr lang="en-US" sz="2000" dirty="0">
                <a:solidFill>
                  <a:srgbClr val="A7253F"/>
                </a:solidFill>
                <a:latin typeface="Fira Sans" panose="020B0503050000020004" pitchFamily="34" charset="0"/>
                <a:cs typeface="Arial" pitchFamily="34" charset="0"/>
              </a:rPr>
              <a:t>6% SCD</a:t>
            </a:r>
          </a:p>
          <a:p>
            <a:pPr>
              <a:buFont typeface="Arial" panose="020B0604020202020204" pitchFamily="34" charset="0"/>
              <a:buChar char="•"/>
            </a:pPr>
            <a:endParaRPr lang="en-US" sz="2000" dirty="0">
              <a:latin typeface="Fira Sans" panose="020B0503050000020004" pitchFamily="34" charset="0"/>
              <a:cs typeface="Arial" pitchFamily="34" charset="0"/>
            </a:endParaRPr>
          </a:p>
          <a:p>
            <a:pPr>
              <a:buFont typeface="Arial" panose="020B0604020202020204" pitchFamily="34" charset="0"/>
              <a:buChar char="•"/>
            </a:pPr>
            <a:r>
              <a:rPr lang="en-US" sz="2000" dirty="0">
                <a:latin typeface="Fira Sans" panose="020B0503050000020004" pitchFamily="34" charset="0"/>
                <a:cs typeface="Arial" pitchFamily="34" charset="0"/>
              </a:rPr>
              <a:t>Previous Diagnosis of Autistic Disorder - 99% Now ASD, </a:t>
            </a:r>
            <a:r>
              <a:rPr lang="en-US" sz="2000" dirty="0">
                <a:solidFill>
                  <a:srgbClr val="A7253F"/>
                </a:solidFill>
                <a:latin typeface="Fira Sans" panose="020B0503050000020004" pitchFamily="34" charset="0"/>
                <a:cs typeface="Arial" pitchFamily="34" charset="0"/>
              </a:rPr>
              <a:t>1% SCD</a:t>
            </a:r>
          </a:p>
          <a:p>
            <a:pPr>
              <a:buFont typeface="Arial" panose="020B0604020202020204" pitchFamily="34" charset="0"/>
              <a:buChar char="•"/>
            </a:pPr>
            <a:endParaRPr lang="en-US" sz="2000" dirty="0">
              <a:solidFill>
                <a:srgbClr val="FF0000"/>
              </a:solidFill>
              <a:latin typeface="Fira Sans" panose="020B0503050000020004" pitchFamily="34" charset="0"/>
            </a:endParaRPr>
          </a:p>
        </p:txBody>
      </p:sp>
    </p:spTree>
    <p:custDataLst>
      <p:tags r:id="rId1"/>
    </p:custDataLst>
    <p:extLst>
      <p:ext uri="{BB962C8B-B14F-4D97-AF65-F5344CB8AC3E}">
        <p14:creationId xmlns:p14="http://schemas.microsoft.com/office/powerpoint/2010/main" val="341894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AMERICAN SPEECH AND HEARING ASSOCIATION (ASHA)</a:t>
            </a:r>
          </a:p>
        </p:txBody>
      </p:sp>
      <p:sp>
        <p:nvSpPr>
          <p:cNvPr id="3" name="Content Placeholder 2"/>
          <p:cNvSpPr>
            <a:spLocks noGrp="1"/>
          </p:cNvSpPr>
          <p:nvPr>
            <p:ph idx="1"/>
          </p:nvPr>
        </p:nvSpPr>
        <p:spPr/>
        <p:txBody>
          <a:bodyPr>
            <a:normAutofit/>
          </a:bodyPr>
          <a:lstStyle/>
          <a:p>
            <a:pPr marL="0" indent="0">
              <a:buNone/>
            </a:pPr>
            <a:r>
              <a:rPr lang="en-US" sz="2400" b="1" dirty="0">
                <a:latin typeface="Fira Sans" panose="020B0503050000020004" pitchFamily="34" charset="0"/>
                <a:cs typeface="Arial" pitchFamily="34" charset="0"/>
              </a:rPr>
              <a:t>“</a:t>
            </a:r>
            <a:r>
              <a:rPr lang="en-US" sz="2400" dirty="0">
                <a:latin typeface="Fira Sans" panose="020B0503050000020004" pitchFamily="34" charset="0"/>
                <a:cs typeface="Arial" pitchFamily="34" charset="0"/>
              </a:rPr>
              <a:t>There are no reliable data on incidence and prevalence of social communication disorders, at least partly as a result of definitions across resources.”  </a:t>
            </a:r>
          </a:p>
        </p:txBody>
      </p:sp>
    </p:spTree>
    <p:custDataLst>
      <p:tags r:id="rId1"/>
    </p:custDataLst>
    <p:extLst>
      <p:ext uri="{BB962C8B-B14F-4D97-AF65-F5344CB8AC3E}">
        <p14:creationId xmlns:p14="http://schemas.microsoft.com/office/powerpoint/2010/main" val="272818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554162"/>
          </a:xfrm>
        </p:spPr>
        <p:txBody>
          <a:bodyPr>
            <a:noAutofit/>
          </a:bodyPr>
          <a:lstStyle/>
          <a:p>
            <a:pPr algn="ctr"/>
            <a:r>
              <a:rPr lang="en-US" sz="2800" dirty="0">
                <a:solidFill>
                  <a:srgbClr val="002060"/>
                </a:solidFill>
              </a:rPr>
              <a:t>SOCIAL (PRAGMATIC) COMMUNICATION DISORDER (SCD):   </a:t>
            </a:r>
            <a:r>
              <a:rPr lang="en-US" sz="2800" i="1" dirty="0">
                <a:solidFill>
                  <a:srgbClr val="D3B257"/>
                </a:solidFill>
              </a:rPr>
              <a:t>New Diagnosis Under </a:t>
            </a:r>
            <a:br>
              <a:rPr lang="en-US" sz="2800" i="1" dirty="0">
                <a:solidFill>
                  <a:srgbClr val="D3B257"/>
                </a:solidFill>
              </a:rPr>
            </a:br>
            <a:r>
              <a:rPr lang="en-US" sz="2800" i="1" dirty="0">
                <a:solidFill>
                  <a:srgbClr val="A7253F"/>
                </a:solidFill>
              </a:rPr>
              <a:t>Speech-Language Impairment (CD)  </a:t>
            </a:r>
          </a:p>
        </p:txBody>
      </p:sp>
      <p:sp>
        <p:nvSpPr>
          <p:cNvPr id="3" name="Content Placeholder 2"/>
          <p:cNvSpPr>
            <a:spLocks noGrp="1"/>
          </p:cNvSpPr>
          <p:nvPr>
            <p:ph idx="1"/>
          </p:nvPr>
        </p:nvSpPr>
        <p:spPr>
          <a:xfrm>
            <a:off x="152400" y="1828800"/>
            <a:ext cx="8610600" cy="5029200"/>
          </a:xfrm>
        </p:spPr>
        <p:txBody>
          <a:bodyPr>
            <a:normAutofit/>
          </a:bodyPr>
          <a:lstStyle/>
          <a:p>
            <a:pPr marL="0" indent="0">
              <a:buNone/>
            </a:pPr>
            <a:r>
              <a:rPr lang="en-US" sz="2000" dirty="0">
                <a:solidFill>
                  <a:srgbClr val="002060"/>
                </a:solidFill>
                <a:latin typeface="Fira Sans" panose="020B0503050000020004" pitchFamily="34" charset="0"/>
                <a:cs typeface="Arial" panose="020B0604020202020204" pitchFamily="34" charset="0"/>
              </a:rPr>
              <a:t>Social (Pragmatic) Communication Disorder:</a:t>
            </a:r>
            <a:r>
              <a:rPr lang="en-US" sz="2000" dirty="0">
                <a:latin typeface="Fira Sans" panose="020B0503050000020004" pitchFamily="34" charset="0"/>
                <a:cs typeface="Arial" panose="020B0604020202020204" pitchFamily="34" charset="0"/>
              </a:rPr>
              <a:t>  An impairment of pragmatics and is based on difficulty in the social uses of verbal and nonverbal communication in naturalistic contexts.   More accurately recognizes people who: </a:t>
            </a:r>
          </a:p>
          <a:p>
            <a:pPr marL="0" indent="0">
              <a:buNone/>
            </a:pPr>
            <a:endParaRPr lang="en-US" sz="2000" dirty="0">
              <a:latin typeface="Fira Sans" panose="020B0503050000020004" pitchFamily="34" charset="0"/>
              <a:cs typeface="Arial" panose="020B0604020202020204" pitchFamily="34" charset="0"/>
            </a:endParaRPr>
          </a:p>
          <a:p>
            <a:pPr lvl="1">
              <a:buFont typeface="Arial" panose="020B0604020202020204" pitchFamily="34" charset="0"/>
              <a:buChar char="•"/>
            </a:pPr>
            <a:r>
              <a:rPr lang="en-US" sz="2000" dirty="0">
                <a:latin typeface="Fira Sans" panose="020B0503050000020004" pitchFamily="34" charset="0"/>
                <a:cs typeface="Arial" panose="020B0604020202020204" pitchFamily="34" charset="0"/>
              </a:rPr>
              <a:t>have significant problems using </a:t>
            </a:r>
            <a:r>
              <a:rPr lang="en-US" sz="2000" dirty="0">
                <a:solidFill>
                  <a:srgbClr val="A7253F"/>
                </a:solidFill>
                <a:latin typeface="Fira Sans" panose="020B0503050000020004" pitchFamily="34" charset="0"/>
                <a:cs typeface="Arial" panose="020B0604020202020204" pitchFamily="34" charset="0"/>
              </a:rPr>
              <a:t>verbal and nonverbal communication for social purposes.</a:t>
            </a:r>
          </a:p>
          <a:p>
            <a:pPr lvl="1">
              <a:buFont typeface="Arial" panose="020B0604020202020204" pitchFamily="34" charset="0"/>
              <a:buChar char="•"/>
            </a:pPr>
            <a:endParaRPr lang="en-US" sz="2000" dirty="0">
              <a:solidFill>
                <a:srgbClr val="FF0000"/>
              </a:solidFill>
              <a:latin typeface="Fira Sans" panose="020B0503050000020004" pitchFamily="34" charset="0"/>
              <a:cs typeface="Arial" panose="020B0604020202020204" pitchFamily="34" charset="0"/>
            </a:endParaRPr>
          </a:p>
          <a:p>
            <a:pPr lvl="1">
              <a:buFont typeface="Arial" panose="020B0604020202020204" pitchFamily="34" charset="0"/>
              <a:buChar char="•"/>
            </a:pPr>
            <a:r>
              <a:rPr lang="en-US" sz="2000" dirty="0">
                <a:latin typeface="Fira Sans" panose="020B0503050000020004" pitchFamily="34" charset="0"/>
                <a:cs typeface="Arial" panose="020B0604020202020204" pitchFamily="34" charset="0"/>
              </a:rPr>
              <a:t>have impairments in their ability to </a:t>
            </a:r>
            <a:r>
              <a:rPr lang="en-US" sz="2000" dirty="0">
                <a:solidFill>
                  <a:srgbClr val="A7253F"/>
                </a:solidFill>
                <a:latin typeface="Fira Sans" panose="020B0503050000020004" pitchFamily="34" charset="0"/>
                <a:cs typeface="Arial" panose="020B0604020202020204" pitchFamily="34" charset="0"/>
              </a:rPr>
              <a:t>communicate, participate socially, maintain social relations </a:t>
            </a:r>
            <a:r>
              <a:rPr lang="en-US" sz="2000" dirty="0">
                <a:latin typeface="Fira Sans" panose="020B0503050000020004" pitchFamily="34" charset="0"/>
                <a:cs typeface="Arial" panose="020B0604020202020204" pitchFamily="34" charset="0"/>
              </a:rPr>
              <a:t>or otherwise preform academically or occupationally.</a:t>
            </a:r>
          </a:p>
          <a:p>
            <a:pPr marL="457200" lvl="1" indent="0">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1621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SOCIAL (PRAGMATIC) COMMUNICATION DISORDER</a:t>
            </a:r>
            <a:br>
              <a:rPr lang="en-US" dirty="0"/>
            </a:br>
            <a:r>
              <a:rPr lang="en-US" dirty="0"/>
              <a:t>Policy 2419</a:t>
            </a:r>
          </a:p>
        </p:txBody>
      </p:sp>
      <p:sp>
        <p:nvSpPr>
          <p:cNvPr id="3" name="Content Placeholder 2"/>
          <p:cNvSpPr>
            <a:spLocks noGrp="1"/>
          </p:cNvSpPr>
          <p:nvPr>
            <p:ph idx="1"/>
          </p:nvPr>
        </p:nvSpPr>
        <p:spPr/>
        <p:txBody>
          <a:bodyPr>
            <a:normAutofit lnSpcReduction="10000"/>
          </a:bodyPr>
          <a:lstStyle/>
          <a:p>
            <a:r>
              <a:rPr lang="it-IT" b="1" dirty="0"/>
              <a:t>Social (Pragmatic) Communication Disorder: Diagnostic Criteria </a:t>
            </a:r>
            <a:endParaRPr lang="it-IT" dirty="0"/>
          </a:p>
          <a:p>
            <a:r>
              <a:rPr lang="en-US" dirty="0"/>
              <a:t>1. Persistent difficulties in the social use of verbal and nonverbal                 communication as manifested by all of the following: </a:t>
            </a:r>
          </a:p>
          <a:p>
            <a:pPr lvl="1"/>
            <a:r>
              <a:rPr lang="en-US" dirty="0"/>
              <a:t>a. Deficits in using communication for social purposes, such as greeting and sharing information, in a manner that is appropriate for social context. </a:t>
            </a:r>
          </a:p>
          <a:p>
            <a:pPr lvl="1"/>
            <a:r>
              <a:rPr lang="en-US" dirty="0"/>
              <a:t>b. Impairment of the ability to change communication to match context or the needs of the listener, such as speaking differently in a classroom than on a playground, talking differently to a child than to an adult and avoiding use of overly formal language. </a:t>
            </a:r>
          </a:p>
          <a:p>
            <a:pPr lvl="1"/>
            <a:r>
              <a:rPr lang="en-US" dirty="0"/>
              <a:t>c. Difficulties following rules for conversation and storytelling, such as taking turns in conversation, rephrasing when misunderstood and knowing how to use verbal and nonverbal signals to regulate interaction. </a:t>
            </a:r>
          </a:p>
          <a:p>
            <a:pPr lvl="1"/>
            <a:r>
              <a:rPr lang="en-US" dirty="0"/>
              <a:t>d. Difficulties understanding what is not explicitly stated (e.g., making inferences) and nonliteral or ambiguous meaning of language (e.g., idioms, humor, metaphors, multiple meanings that depend on the context for interpretation). </a:t>
            </a:r>
          </a:p>
        </p:txBody>
      </p:sp>
      <p:sp>
        <p:nvSpPr>
          <p:cNvPr id="4" name="Slide Number Placeholder 3"/>
          <p:cNvSpPr>
            <a:spLocks noGrp="1"/>
          </p:cNvSpPr>
          <p:nvPr>
            <p:ph type="sldNum" sz="quarter" idx="12"/>
          </p:nvPr>
        </p:nvSpPr>
        <p:spPr/>
        <p:txBody>
          <a:bodyPr/>
          <a:lstStyle/>
          <a:p>
            <a:fld id="{16630861-4318-414B-8E21-CA5F03E7BD41}" type="slidenum">
              <a:rPr lang="en-US" smtClean="0"/>
              <a:t>14</a:t>
            </a:fld>
            <a:endParaRPr lang="en-US" dirty="0"/>
          </a:p>
        </p:txBody>
      </p:sp>
    </p:spTree>
    <p:custDataLst>
      <p:tags r:id="rId1"/>
    </p:custDataLst>
    <p:extLst>
      <p:ext uri="{BB962C8B-B14F-4D97-AF65-F5344CB8AC3E}">
        <p14:creationId xmlns:p14="http://schemas.microsoft.com/office/powerpoint/2010/main" val="398182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SOCIAL (PRAGMATIC) COMMUNICATION DISORDER</a:t>
            </a:r>
            <a:br>
              <a:rPr lang="en-US" dirty="0"/>
            </a:br>
            <a:r>
              <a:rPr lang="en-US" dirty="0"/>
              <a:t>Policy 2419</a:t>
            </a:r>
          </a:p>
        </p:txBody>
      </p:sp>
      <p:sp>
        <p:nvSpPr>
          <p:cNvPr id="3" name="Content Placeholder 2"/>
          <p:cNvSpPr>
            <a:spLocks noGrp="1"/>
          </p:cNvSpPr>
          <p:nvPr>
            <p:ph idx="1"/>
          </p:nvPr>
        </p:nvSpPr>
        <p:spPr/>
        <p:txBody>
          <a:bodyPr/>
          <a:lstStyle/>
          <a:p>
            <a:r>
              <a:rPr lang="en-US" dirty="0"/>
              <a:t>2. The onset of symptoms may occur in the early developmental period but deficits may not fully manifest until social communication demands exceed limited capacities. </a:t>
            </a:r>
          </a:p>
          <a:p>
            <a:r>
              <a:rPr lang="en-US" dirty="0"/>
              <a:t>3. The symptoms are not attributable to another medical or neurological condition or to low abilities in the domains of word structure and grammar, and are not better explained by autism disorders, intellectual disability (intellectual developmental disorder), global developmental delay, or another mental disorder. </a:t>
            </a:r>
          </a:p>
          <a:p>
            <a:endParaRPr lang="en-US"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15</a:t>
            </a:fld>
            <a:endParaRPr lang="en-US" dirty="0"/>
          </a:p>
        </p:txBody>
      </p:sp>
    </p:spTree>
    <p:custDataLst>
      <p:tags r:id="rId1"/>
    </p:custDataLst>
    <p:extLst>
      <p:ext uri="{BB962C8B-B14F-4D97-AF65-F5344CB8AC3E}">
        <p14:creationId xmlns:p14="http://schemas.microsoft.com/office/powerpoint/2010/main" val="1394099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752600"/>
          </a:xfrm>
        </p:spPr>
        <p:txBody>
          <a:bodyPr>
            <a:normAutofit fontScale="90000"/>
          </a:bodyPr>
          <a:lstStyle/>
          <a:p>
            <a:pPr algn="ctr"/>
            <a:br>
              <a:rPr lang="en-US" sz="3100" b="1" dirty="0">
                <a:solidFill>
                  <a:srgbClr val="000099"/>
                </a:solidFill>
              </a:rPr>
            </a:br>
            <a:r>
              <a:rPr lang="en-US" dirty="0"/>
              <a:t>SOCIAL (PRAGMATIC) COMMUNICATION DISORDER </a:t>
            </a:r>
            <a:br>
              <a:rPr lang="en-US" dirty="0"/>
            </a:br>
            <a:r>
              <a:rPr lang="en-US" dirty="0"/>
              <a:t> </a:t>
            </a:r>
            <a:r>
              <a:rPr lang="en-US" i="1" dirty="0"/>
              <a:t>Diagnostic Criteria </a:t>
            </a:r>
            <a:br>
              <a:rPr lang="en-US" i="1" dirty="0"/>
            </a:br>
            <a:endParaRPr lang="en-US" i="1" dirty="0"/>
          </a:p>
        </p:txBody>
      </p:sp>
      <p:sp>
        <p:nvSpPr>
          <p:cNvPr id="3" name="Content Placeholder 2"/>
          <p:cNvSpPr>
            <a:spLocks noGrp="1"/>
          </p:cNvSpPr>
          <p:nvPr>
            <p:ph idx="1"/>
          </p:nvPr>
        </p:nvSpPr>
        <p:spPr>
          <a:xfrm>
            <a:off x="457200" y="1752600"/>
            <a:ext cx="8305800" cy="4800600"/>
          </a:xfrm>
        </p:spPr>
        <p:txBody>
          <a:bodyPr>
            <a:noAutofit/>
          </a:bodyPr>
          <a:lstStyle/>
          <a:p>
            <a:pPr marL="0" lvl="0" indent="0">
              <a:buNone/>
            </a:pPr>
            <a:r>
              <a:rPr lang="en-US" sz="2000" dirty="0">
                <a:solidFill>
                  <a:srgbClr val="A7253F"/>
                </a:solidFill>
                <a:effectLst/>
                <a:latin typeface="Fira Sans" panose="020B0503050000020004" pitchFamily="34" charset="0"/>
                <a:cs typeface="Arial" panose="020B0604020202020204" pitchFamily="34" charset="0"/>
              </a:rPr>
              <a:t>Persistent</a:t>
            </a:r>
            <a:r>
              <a:rPr lang="en-US" sz="2000" dirty="0">
                <a:effectLst/>
                <a:latin typeface="Fira Sans" panose="020B0503050000020004" pitchFamily="34" charset="0"/>
                <a:cs typeface="Arial" panose="020B0604020202020204" pitchFamily="34" charset="0"/>
              </a:rPr>
              <a:t> difficulties in the social use of verbal and nonverbal communication as manifested by </a:t>
            </a:r>
            <a:r>
              <a:rPr lang="en-US" sz="2000" u="sng" dirty="0">
                <a:solidFill>
                  <a:srgbClr val="A7253F"/>
                </a:solidFill>
                <a:latin typeface="Fira Sans" panose="020B0503050000020004" pitchFamily="34" charset="0"/>
                <a:cs typeface="Arial" panose="020B0604020202020204" pitchFamily="34" charset="0"/>
              </a:rPr>
              <a:t>ALL</a:t>
            </a:r>
            <a:r>
              <a:rPr lang="en-US" sz="2000" dirty="0">
                <a:solidFill>
                  <a:srgbClr val="FF0000"/>
                </a:solidFill>
                <a:latin typeface="Fira Sans" panose="020B0503050000020004" pitchFamily="34" charset="0"/>
                <a:cs typeface="Arial" panose="020B0604020202020204" pitchFamily="34" charset="0"/>
              </a:rPr>
              <a:t> </a:t>
            </a:r>
            <a:r>
              <a:rPr lang="en-US" sz="2000" dirty="0">
                <a:effectLst/>
                <a:latin typeface="Fira Sans" panose="020B0503050000020004" pitchFamily="34" charset="0"/>
                <a:cs typeface="Arial" panose="020B0604020202020204" pitchFamily="34" charset="0"/>
              </a:rPr>
              <a:t>of the following:</a:t>
            </a:r>
          </a:p>
          <a:p>
            <a:pPr lvl="0">
              <a:buFont typeface="Arial" panose="020B0604020202020204" pitchFamily="34" charset="0"/>
              <a:buChar char="•"/>
            </a:pPr>
            <a:endParaRPr lang="en-US" sz="2000" dirty="0">
              <a:effectLst/>
              <a:latin typeface="Fira Sans" panose="020B0503050000020004" pitchFamily="34" charset="0"/>
              <a:cs typeface="Arial" panose="020B0604020202020204" pitchFamily="34" charset="0"/>
            </a:endParaRPr>
          </a:p>
          <a:p>
            <a:pPr lvl="0">
              <a:buFont typeface="Arial" panose="020B0604020202020204" pitchFamily="34" charset="0"/>
              <a:buChar char="•"/>
            </a:pPr>
            <a:r>
              <a:rPr lang="en-US" sz="2000" dirty="0">
                <a:effectLst/>
                <a:latin typeface="Fira Sans" panose="020B0503050000020004" pitchFamily="34" charset="0"/>
                <a:cs typeface="Arial" panose="020B0604020202020204" pitchFamily="34" charset="0"/>
              </a:rPr>
              <a:t>Deficits in using communication for social purposes, such as greeting and sharing information, in a manner that is appropriate for social context. </a:t>
            </a:r>
          </a:p>
          <a:p>
            <a:pPr lvl="0">
              <a:buFont typeface="Arial" panose="020B0604020202020204" pitchFamily="34" charset="0"/>
              <a:buChar char="•"/>
            </a:pPr>
            <a:endParaRPr lang="en-US" sz="2000" dirty="0">
              <a:latin typeface="Fira Sans" panose="020B0503050000020004" pitchFamily="34" charset="0"/>
              <a:cs typeface="Arial" panose="020B0604020202020204" pitchFamily="34" charset="0"/>
            </a:endParaRPr>
          </a:p>
          <a:p>
            <a:pPr>
              <a:buFont typeface="Arial" panose="020B0604020202020204" pitchFamily="34" charset="0"/>
              <a:buChar char="•"/>
            </a:pPr>
            <a:r>
              <a:rPr lang="en-US" sz="2000" dirty="0">
                <a:latin typeface="Fira Sans" panose="020B0503050000020004" pitchFamily="34" charset="0"/>
                <a:cs typeface="Arial" panose="020B0604020202020204" pitchFamily="34" charset="0"/>
              </a:rPr>
              <a:t>Impairment of the ability to change communication to match context or the needs of the listener, such as speaking differently in a classroom than on a playground, talking differently to a child than to an adult, and avoiding use of overly formal language.</a:t>
            </a:r>
          </a:p>
          <a:p>
            <a:pPr lvl="0">
              <a:buFont typeface="Arial" panose="020B0604020202020204" pitchFamily="34" charset="0"/>
              <a:buChar char="•"/>
            </a:pPr>
            <a:endParaRPr lang="en-US" sz="2000" b="1" dirty="0">
              <a:effectLst/>
              <a:latin typeface="Fira Sans" panose="020B0503050000020004" pitchFamily="34" charset="0"/>
              <a:cs typeface="Arial" panose="020B0604020202020204" pitchFamily="34" charset="0"/>
            </a:endParaRPr>
          </a:p>
          <a:p>
            <a:pPr lvl="1"/>
            <a:endParaRPr lang="en-US" sz="3200" b="1" dirty="0">
              <a:effectLst/>
              <a:latin typeface="Arial" panose="020B0604020202020204" pitchFamily="34" charset="0"/>
              <a:cs typeface="Arial" panose="020B0604020202020204" pitchFamily="34" charset="0"/>
            </a:endParaRPr>
          </a:p>
          <a:p>
            <a:pPr lvl="0" algn="just"/>
            <a:endParaRPr lang="en-US" b="1" dirty="0">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6034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SOCIAL (PRAGMATIC) COMMUNICATION DISORDER </a:t>
            </a:r>
            <a:br>
              <a:rPr lang="en-US" sz="2400" dirty="0"/>
            </a:br>
            <a:r>
              <a:rPr lang="en-US" sz="2400" i="1" dirty="0"/>
              <a:t>Diagnostic Criteria (continued)</a:t>
            </a:r>
          </a:p>
        </p:txBody>
      </p:sp>
      <p:sp>
        <p:nvSpPr>
          <p:cNvPr id="3" name="Content Placeholder 2"/>
          <p:cNvSpPr>
            <a:spLocks noGrp="1"/>
          </p:cNvSpPr>
          <p:nvPr>
            <p:ph idx="1"/>
          </p:nvPr>
        </p:nvSpPr>
        <p:spPr>
          <a:xfrm>
            <a:off x="609600" y="1807361"/>
            <a:ext cx="7524955" cy="4051437"/>
          </a:xfrm>
        </p:spPr>
        <p:txBody>
          <a:bodyPr/>
          <a:lstStyle/>
          <a:p>
            <a:endParaRPr lang="en-US" dirty="0"/>
          </a:p>
          <a:p>
            <a:pPr>
              <a:buFont typeface="Arial" panose="020B0604020202020204" pitchFamily="34" charset="0"/>
              <a:buChar char="•"/>
            </a:pPr>
            <a:r>
              <a:rPr lang="en-US" sz="2000" dirty="0">
                <a:latin typeface="Fira Sans" panose="020B0503050000020004" pitchFamily="34" charset="0"/>
                <a:cs typeface="Arial" pitchFamily="34" charset="0"/>
              </a:rPr>
              <a:t>Difficulties understanding what is not explicitly stated (e.g., making inferences) and nonliteral or ambiguous meaning of language (e.g., idioms, humor, metaphors, multiple meanings that depend on the context for interpretation).</a:t>
            </a:r>
          </a:p>
          <a:p>
            <a:pPr>
              <a:buFont typeface="Arial" panose="020B0604020202020204" pitchFamily="34" charset="0"/>
              <a:buChar char="•"/>
            </a:pPr>
            <a:endParaRPr lang="en-US" sz="2000" dirty="0">
              <a:latin typeface="Fira Sans" panose="020B0503050000020004" pitchFamily="34" charset="0"/>
              <a:cs typeface="Arial" pitchFamily="34" charset="0"/>
            </a:endParaRPr>
          </a:p>
          <a:p>
            <a:pPr>
              <a:buFont typeface="Arial" panose="020B0604020202020204" pitchFamily="34" charset="0"/>
              <a:buChar char="•"/>
            </a:pPr>
            <a:r>
              <a:rPr lang="en-US" sz="2000" dirty="0">
                <a:latin typeface="Fira Sans" panose="020B0503050000020004" pitchFamily="34" charset="0"/>
                <a:cs typeface="Arial" pitchFamily="34" charset="0"/>
              </a:rPr>
              <a:t>Difficulties following rules for conversation and storytelling, such as taking turns in conversation, rephrasing when misunderstood, and knowing how to use verbal and nonverbal signals to regulate interaction.</a:t>
            </a:r>
          </a:p>
          <a:p>
            <a:pPr>
              <a:buFont typeface="Arial" panose="020B0604020202020204" pitchFamily="34" charset="0"/>
              <a:buChar char="•"/>
            </a:pPr>
            <a:endParaRPr lang="en-US" sz="2000" dirty="0">
              <a:latin typeface="Fira Sans" panose="020B0503050000020004" pitchFamily="34" charset="0"/>
              <a:cs typeface="Arial" pitchFamily="34" charset="0"/>
            </a:endParaRPr>
          </a:p>
          <a:p>
            <a:pPr>
              <a:buFont typeface="Arial" panose="020B0604020202020204" pitchFamily="34" charset="0"/>
              <a:buChar char="•"/>
            </a:pPr>
            <a:endParaRPr lang="en-US" sz="2000" dirty="0">
              <a:latin typeface="Fira Sans" panose="020B0503050000020004" pitchFamily="34" charset="0"/>
              <a:cs typeface="Arial" pitchFamily="34" charset="0"/>
            </a:endParaRPr>
          </a:p>
          <a:p>
            <a:pPr>
              <a:buFont typeface="Arial" panose="020B0604020202020204" pitchFamily="34" charset="0"/>
              <a:buChar char="•"/>
            </a:pPr>
            <a:endParaRPr lang="en-US" sz="2000" dirty="0">
              <a:latin typeface="Fira Sans" panose="020B0503050000020004" pitchFamily="34" charset="0"/>
              <a:cs typeface="Arial" pitchFamily="34" charset="0"/>
            </a:endParaRPr>
          </a:p>
          <a:p>
            <a:pPr>
              <a:buFont typeface="Arial" panose="020B0604020202020204" pitchFamily="34" charset="0"/>
              <a:buChar char="•"/>
            </a:pPr>
            <a:endParaRPr lang="en-US" sz="2000" dirty="0">
              <a:latin typeface="Fira Sans" panose="020B0503050000020004" pitchFamily="34" charset="0"/>
            </a:endParaRPr>
          </a:p>
        </p:txBody>
      </p:sp>
    </p:spTree>
    <p:custDataLst>
      <p:tags r:id="rId1"/>
    </p:custDataLst>
    <p:extLst>
      <p:ext uri="{BB962C8B-B14F-4D97-AF65-F5344CB8AC3E}">
        <p14:creationId xmlns:p14="http://schemas.microsoft.com/office/powerpoint/2010/main" val="2289215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5724"/>
            <a:ext cx="7829755" cy="1131637"/>
          </a:xfrm>
        </p:spPr>
        <p:txBody>
          <a:bodyPr>
            <a:normAutofit/>
          </a:bodyPr>
          <a:lstStyle/>
          <a:p>
            <a:pPr algn="ctr"/>
            <a:r>
              <a:rPr lang="en-US" sz="2800" dirty="0"/>
              <a:t>SOCIAL (PRAGMTIC) COMMUNICATION DISORDER </a:t>
            </a:r>
            <a:br>
              <a:rPr lang="en-US" sz="2800" dirty="0"/>
            </a:br>
            <a:r>
              <a:rPr lang="en-US" sz="2800" dirty="0"/>
              <a:t>Diagnostic Criteria (continued)</a:t>
            </a:r>
          </a:p>
        </p:txBody>
      </p:sp>
      <p:sp>
        <p:nvSpPr>
          <p:cNvPr id="3" name="Content Placeholder 2"/>
          <p:cNvSpPr>
            <a:spLocks noGrp="1"/>
          </p:cNvSpPr>
          <p:nvPr>
            <p:ph idx="1"/>
          </p:nvPr>
        </p:nvSpPr>
        <p:spPr>
          <a:xfrm>
            <a:off x="533400" y="1807361"/>
            <a:ext cx="7601155" cy="4051437"/>
          </a:xfrm>
        </p:spPr>
        <p:txBody>
          <a:bodyPr>
            <a:normAutofit/>
          </a:bodyPr>
          <a:lstStyle/>
          <a:p>
            <a:pPr marL="0" indent="0">
              <a:buNone/>
            </a:pPr>
            <a:endParaRPr lang="en-US" sz="2400" dirty="0">
              <a:latin typeface="Fira Sans" panose="020B0503050000020004" pitchFamily="34" charset="0"/>
              <a:cs typeface="Arial" pitchFamily="34" charset="0"/>
            </a:endParaRPr>
          </a:p>
          <a:p>
            <a:pPr marL="0" indent="0">
              <a:buNone/>
            </a:pPr>
            <a:r>
              <a:rPr lang="en-US" sz="2000" dirty="0">
                <a:latin typeface="Fira Sans" panose="020B0503050000020004" pitchFamily="34" charset="0"/>
                <a:cs typeface="Arial" pitchFamily="34" charset="0"/>
              </a:rPr>
              <a:t>These </a:t>
            </a:r>
            <a:r>
              <a:rPr lang="en-US" sz="2000" dirty="0">
                <a:solidFill>
                  <a:srgbClr val="A7253F"/>
                </a:solidFill>
                <a:latin typeface="Fira Sans" panose="020B0503050000020004" pitchFamily="34" charset="0"/>
                <a:cs typeface="Arial" pitchFamily="34" charset="0"/>
              </a:rPr>
              <a:t>persistent </a:t>
            </a:r>
            <a:r>
              <a:rPr lang="en-US" sz="2000" dirty="0">
                <a:latin typeface="Fira Sans" panose="020B0503050000020004" pitchFamily="34" charset="0"/>
                <a:cs typeface="Arial" pitchFamily="34" charset="0"/>
              </a:rPr>
              <a:t>deficits have to occur </a:t>
            </a:r>
            <a:r>
              <a:rPr lang="en-US" sz="2000" u="sng" dirty="0">
                <a:solidFill>
                  <a:srgbClr val="D3B257"/>
                </a:solidFill>
                <a:latin typeface="Fira Sans" panose="020B0503050000020004" pitchFamily="34" charset="0"/>
                <a:cs typeface="Arial" pitchFamily="34" charset="0"/>
              </a:rPr>
              <a:t>across environments</a:t>
            </a:r>
            <a:r>
              <a:rPr lang="en-US" sz="2000" dirty="0">
                <a:solidFill>
                  <a:srgbClr val="D3B257"/>
                </a:solidFill>
                <a:latin typeface="Fira Sans" panose="020B0503050000020004" pitchFamily="34" charset="0"/>
                <a:cs typeface="Arial" pitchFamily="34" charset="0"/>
              </a:rPr>
              <a:t> </a:t>
            </a:r>
            <a:r>
              <a:rPr lang="en-US" sz="2000" dirty="0">
                <a:solidFill>
                  <a:schemeClr val="tx1"/>
                </a:solidFill>
                <a:latin typeface="Fira Sans" panose="020B0503050000020004" pitchFamily="34" charset="0"/>
                <a:cs typeface="Arial" pitchFamily="34" charset="0"/>
              </a:rPr>
              <a:t>and</a:t>
            </a:r>
            <a:r>
              <a:rPr lang="en-US" sz="2000" dirty="0">
                <a:solidFill>
                  <a:srgbClr val="D3B257"/>
                </a:solidFill>
                <a:latin typeface="Fira Sans" panose="020B0503050000020004" pitchFamily="34" charset="0"/>
                <a:cs typeface="Arial" pitchFamily="34" charset="0"/>
              </a:rPr>
              <a:t> </a:t>
            </a:r>
            <a:r>
              <a:rPr lang="en-US" sz="2000" u="sng" dirty="0">
                <a:solidFill>
                  <a:srgbClr val="004071"/>
                </a:solidFill>
                <a:latin typeface="Fira Sans" panose="020B0503050000020004" pitchFamily="34" charset="0"/>
                <a:cs typeface="Arial" pitchFamily="34" charset="0"/>
              </a:rPr>
              <a:t>across communication partners</a:t>
            </a:r>
            <a:r>
              <a:rPr lang="en-US" sz="2000" dirty="0">
                <a:solidFill>
                  <a:srgbClr val="D3B257"/>
                </a:solidFill>
                <a:latin typeface="Fira Sans" panose="020B0503050000020004" pitchFamily="34" charset="0"/>
                <a:cs typeface="Arial" pitchFamily="34" charset="0"/>
              </a:rPr>
              <a:t>.  </a:t>
            </a:r>
            <a:r>
              <a:rPr lang="en-US" sz="2000" dirty="0">
                <a:solidFill>
                  <a:schemeClr val="tx1"/>
                </a:solidFill>
                <a:latin typeface="Fira Sans" panose="020B0503050000020004" pitchFamily="34" charset="0"/>
                <a:cs typeface="Arial" pitchFamily="34" charset="0"/>
              </a:rPr>
              <a:t>In other words, it has </a:t>
            </a:r>
            <a:r>
              <a:rPr lang="en-US" sz="2000" dirty="0">
                <a:latin typeface="Fira Sans" panose="020B0503050000020004" pitchFamily="34" charset="0"/>
                <a:cs typeface="Arial" pitchFamily="34" charset="0"/>
              </a:rPr>
              <a:t>to happen at home, school and in the community with family, friends, school staff and strangers. </a:t>
            </a:r>
          </a:p>
        </p:txBody>
      </p:sp>
    </p:spTree>
    <p:custDataLst>
      <p:tags r:id="rId1"/>
    </p:custDataLst>
    <p:extLst>
      <p:ext uri="{BB962C8B-B14F-4D97-AF65-F5344CB8AC3E}">
        <p14:creationId xmlns:p14="http://schemas.microsoft.com/office/powerpoint/2010/main" val="42167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92" y="675724"/>
            <a:ext cx="8058355" cy="1131637"/>
          </a:xfrm>
        </p:spPr>
        <p:txBody>
          <a:bodyPr>
            <a:normAutofit/>
          </a:bodyPr>
          <a:lstStyle/>
          <a:p>
            <a:pPr algn="ctr"/>
            <a:r>
              <a:rPr lang="en-US" sz="2800" dirty="0"/>
              <a:t>SOCIAL (PRAGMATIC) COMMUNICATION DISORDER </a:t>
            </a:r>
            <a:br>
              <a:rPr lang="en-US" sz="2800" dirty="0"/>
            </a:br>
            <a:r>
              <a:rPr lang="en-US" sz="2800" dirty="0"/>
              <a:t>Diagnostic Criteria  </a:t>
            </a:r>
          </a:p>
        </p:txBody>
      </p:sp>
      <p:sp>
        <p:nvSpPr>
          <p:cNvPr id="3" name="Content Placeholder 2"/>
          <p:cNvSpPr>
            <a:spLocks noGrp="1"/>
          </p:cNvSpPr>
          <p:nvPr>
            <p:ph idx="1"/>
          </p:nvPr>
        </p:nvSpPr>
        <p:spPr>
          <a:xfrm>
            <a:off x="474786" y="1617786"/>
            <a:ext cx="8264768" cy="4246684"/>
          </a:xfrm>
        </p:spPr>
        <p:txBody>
          <a:bodyPr>
            <a:normAutofit/>
          </a:bodyPr>
          <a:lstStyle/>
          <a:p>
            <a:pPr lvl="0" algn="just">
              <a:spcAft>
                <a:spcPts val="0"/>
              </a:spcAft>
              <a:buClrTx/>
              <a:buFont typeface="Arial"/>
              <a:buChar char="•"/>
            </a:pPr>
            <a:endParaRPr lang="en-US" b="1" dirty="0">
              <a:solidFill>
                <a:prstClr val="black"/>
              </a:solidFill>
              <a:latin typeface="Arial" panose="020B0604020202020204" pitchFamily="34" charset="0"/>
              <a:cs typeface="Arial" panose="020B0604020202020204" pitchFamily="34" charset="0"/>
            </a:endParaRPr>
          </a:p>
          <a:p>
            <a:pPr lvl="0">
              <a:spcAft>
                <a:spcPts val="0"/>
              </a:spcAft>
              <a:buClrTx/>
              <a:buFont typeface="Arial"/>
              <a:buChar char="•"/>
            </a:pPr>
            <a:r>
              <a:rPr lang="en-US" sz="2000" dirty="0">
                <a:latin typeface="Fira Sans" panose="020B0503050000020004" pitchFamily="34" charset="0"/>
                <a:cs typeface="Arial" panose="020B0604020202020204" pitchFamily="34" charset="0"/>
              </a:rPr>
              <a:t>Onset of symptoms may occur in the early developmental period</a:t>
            </a:r>
          </a:p>
          <a:p>
            <a:pPr lvl="0">
              <a:spcAft>
                <a:spcPts val="0"/>
              </a:spcAft>
              <a:buClrTx/>
              <a:buFont typeface="Arial"/>
              <a:buChar char="•"/>
            </a:pPr>
            <a:endParaRPr lang="en-US" sz="2000" dirty="0">
              <a:latin typeface="Fira Sans" panose="020B0503050000020004" pitchFamily="34" charset="0"/>
              <a:cs typeface="Arial" panose="020B0604020202020204" pitchFamily="34" charset="0"/>
            </a:endParaRPr>
          </a:p>
          <a:p>
            <a:pPr lvl="0">
              <a:spcAft>
                <a:spcPts val="0"/>
              </a:spcAft>
              <a:buClrTx/>
              <a:buFont typeface="Arial"/>
              <a:buChar char="•"/>
            </a:pPr>
            <a:r>
              <a:rPr lang="en-US" sz="2000" dirty="0">
                <a:latin typeface="Fira Sans" panose="020B0503050000020004" pitchFamily="34" charset="0"/>
                <a:cs typeface="Arial" panose="020B0604020202020204" pitchFamily="34" charset="0"/>
              </a:rPr>
              <a:t>Deficits may not fully manifest until social communication demands exceed limited capacities</a:t>
            </a:r>
          </a:p>
          <a:p>
            <a:pPr lvl="0">
              <a:spcAft>
                <a:spcPts val="0"/>
              </a:spcAft>
              <a:buClrTx/>
              <a:buFont typeface="Arial"/>
              <a:buChar char="•"/>
            </a:pPr>
            <a:endParaRPr lang="en-US" sz="2000" dirty="0">
              <a:latin typeface="Fira Sans" panose="020B0503050000020004" pitchFamily="34" charset="0"/>
              <a:cs typeface="Arial" panose="020B0604020202020204" pitchFamily="34" charset="0"/>
            </a:endParaRPr>
          </a:p>
          <a:p>
            <a:pPr lvl="0">
              <a:spcAft>
                <a:spcPts val="0"/>
              </a:spcAft>
              <a:buClrTx/>
              <a:buFont typeface="Arial"/>
              <a:buChar char="•"/>
            </a:pPr>
            <a:r>
              <a:rPr lang="en-US" sz="2000" dirty="0">
                <a:latin typeface="Fira Sans" panose="020B0503050000020004" pitchFamily="34" charset="0"/>
                <a:cs typeface="Arial" panose="020B0604020202020204" pitchFamily="34" charset="0"/>
              </a:rPr>
              <a:t>Symptoms </a:t>
            </a:r>
            <a:r>
              <a:rPr lang="en-US" sz="2000" i="1" u="sng" dirty="0">
                <a:solidFill>
                  <a:srgbClr val="A7253F"/>
                </a:solidFill>
                <a:latin typeface="Fira Sans" panose="020B0503050000020004" pitchFamily="34" charset="0"/>
                <a:cs typeface="Arial" panose="020B0604020202020204" pitchFamily="34" charset="0"/>
              </a:rPr>
              <a:t>not</a:t>
            </a:r>
            <a:r>
              <a:rPr lang="en-US" sz="2000" dirty="0">
                <a:latin typeface="Fira Sans" panose="020B0503050000020004" pitchFamily="34" charset="0"/>
                <a:cs typeface="Arial" panose="020B0604020202020204" pitchFamily="34" charset="0"/>
              </a:rPr>
              <a:t> attributable to </a:t>
            </a:r>
            <a:r>
              <a:rPr lang="en-US" sz="2000" dirty="0">
                <a:solidFill>
                  <a:srgbClr val="A7253F"/>
                </a:solidFill>
                <a:latin typeface="Fira Sans" panose="020B0503050000020004" pitchFamily="34" charset="0"/>
                <a:cs typeface="Arial" panose="020B0604020202020204" pitchFamily="34" charset="0"/>
              </a:rPr>
              <a:t>another medical </a:t>
            </a:r>
            <a:r>
              <a:rPr lang="en-US" sz="2000" dirty="0">
                <a:latin typeface="Fira Sans" panose="020B0503050000020004" pitchFamily="34" charset="0"/>
                <a:cs typeface="Arial" panose="020B0604020202020204" pitchFamily="34" charset="0"/>
              </a:rPr>
              <a:t>or </a:t>
            </a:r>
            <a:r>
              <a:rPr lang="en-US" sz="2000" dirty="0">
                <a:solidFill>
                  <a:srgbClr val="A7253F"/>
                </a:solidFill>
                <a:latin typeface="Fira Sans" panose="020B0503050000020004" pitchFamily="34" charset="0"/>
                <a:cs typeface="Arial" panose="020B0604020202020204" pitchFamily="34" charset="0"/>
              </a:rPr>
              <a:t>neurological condition</a:t>
            </a:r>
            <a:r>
              <a:rPr lang="en-US" sz="2000" dirty="0">
                <a:latin typeface="Fira Sans" panose="020B0503050000020004" pitchFamily="34" charset="0"/>
                <a:cs typeface="Arial" panose="020B0604020202020204" pitchFamily="34" charset="0"/>
              </a:rPr>
              <a:t> or to low abilities in the domains of word structure and grammar</a:t>
            </a:r>
          </a:p>
          <a:p>
            <a:pPr lvl="0">
              <a:spcAft>
                <a:spcPts val="0"/>
              </a:spcAft>
              <a:buClrTx/>
              <a:buFont typeface="Arial"/>
              <a:buChar char="•"/>
            </a:pPr>
            <a:endParaRPr lang="en-US" sz="2000" dirty="0">
              <a:latin typeface="Fira Sans" panose="020B0503050000020004" pitchFamily="34" charset="0"/>
              <a:cs typeface="Arial" panose="020B0604020202020204" pitchFamily="34" charset="0"/>
            </a:endParaRPr>
          </a:p>
          <a:p>
            <a:pPr lvl="0">
              <a:spcAft>
                <a:spcPts val="0"/>
              </a:spcAft>
              <a:buClrTx/>
              <a:buFont typeface="Arial"/>
              <a:buChar char="•"/>
            </a:pPr>
            <a:r>
              <a:rPr lang="en-US" sz="2000" i="1" u="sng" dirty="0">
                <a:solidFill>
                  <a:srgbClr val="A7253F"/>
                </a:solidFill>
                <a:latin typeface="Fira Sans" panose="020B0503050000020004" pitchFamily="34" charset="0"/>
                <a:cs typeface="Arial" panose="020B0604020202020204" pitchFamily="34" charset="0"/>
              </a:rPr>
              <a:t>NOT</a:t>
            </a:r>
            <a:r>
              <a:rPr lang="en-US" sz="2000" i="1" dirty="0">
                <a:solidFill>
                  <a:srgbClr val="A7253F"/>
                </a:solidFill>
                <a:latin typeface="Fira Sans" panose="020B0503050000020004" pitchFamily="34" charset="0"/>
                <a:cs typeface="Arial" panose="020B0604020202020204" pitchFamily="34" charset="0"/>
              </a:rPr>
              <a:t> better explained by autism disorders, intellectual disability, global developmental delay, or another mental disorder </a:t>
            </a:r>
          </a:p>
          <a:p>
            <a:endParaRPr lang="en-US" dirty="0"/>
          </a:p>
        </p:txBody>
      </p:sp>
    </p:spTree>
    <p:custDataLst>
      <p:tags r:id="rId1"/>
    </p:custDataLst>
    <p:extLst>
      <p:ext uri="{BB962C8B-B14F-4D97-AF65-F5344CB8AC3E}">
        <p14:creationId xmlns:p14="http://schemas.microsoft.com/office/powerpoint/2010/main" val="118375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3A9D-FA59-4E8B-9DB5-B69B5CCC31FE}"/>
              </a:ext>
            </a:extLst>
          </p:cNvPr>
          <p:cNvSpPr>
            <a:spLocks noGrp="1"/>
          </p:cNvSpPr>
          <p:nvPr>
            <p:ph type="title"/>
          </p:nvPr>
        </p:nvSpPr>
        <p:spPr/>
        <p:txBody>
          <a:bodyPr/>
          <a:lstStyle/>
          <a:p>
            <a:pPr algn="ctr"/>
            <a:r>
              <a:rPr lang="en-US" dirty="0"/>
              <a:t>ASHA DISCLOSURE</a:t>
            </a:r>
          </a:p>
        </p:txBody>
      </p:sp>
      <p:sp>
        <p:nvSpPr>
          <p:cNvPr id="3" name="Content Placeholder 2">
            <a:extLst>
              <a:ext uri="{FF2B5EF4-FFF2-40B4-BE49-F238E27FC236}">
                <a16:creationId xmlns:a16="http://schemas.microsoft.com/office/drawing/2014/main" id="{7457111D-33A6-4A21-8E64-79DB0963B27C}"/>
              </a:ext>
            </a:extLst>
          </p:cNvPr>
          <p:cNvSpPr>
            <a:spLocks noGrp="1"/>
          </p:cNvSpPr>
          <p:nvPr>
            <p:ph idx="1"/>
          </p:nvPr>
        </p:nvSpPr>
        <p:spPr/>
        <p:txBody>
          <a:bodyPr/>
          <a:lstStyle/>
          <a:p>
            <a:pPr marL="0" indent="0">
              <a:buNone/>
            </a:pPr>
            <a:r>
              <a:rPr lang="en-US" dirty="0"/>
              <a:t>Ms. Brammer is employed by the West Virginia Department of Education. There are no other relevant financial relationships to disclose.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D564F27-3406-4862-94AD-EE925DAA9A5C}"/>
              </a:ext>
            </a:extLst>
          </p:cNvPr>
          <p:cNvSpPr>
            <a:spLocks noGrp="1"/>
          </p:cNvSpPr>
          <p:nvPr>
            <p:ph type="sldNum" sz="quarter" idx="12"/>
          </p:nvPr>
        </p:nvSpPr>
        <p:spPr/>
        <p:txBody>
          <a:bodyPr/>
          <a:lstStyle/>
          <a:p>
            <a:fld id="{16630861-4318-414B-8E21-CA5F03E7BD41}" type="slidenum">
              <a:rPr lang="en-US" smtClean="0"/>
              <a:t>2</a:t>
            </a:fld>
            <a:endParaRPr lang="en-US" dirty="0"/>
          </a:p>
        </p:txBody>
      </p:sp>
      <p:pic>
        <p:nvPicPr>
          <p:cNvPr id="5" name="Picture 4">
            <a:extLst>
              <a:ext uri="{FF2B5EF4-FFF2-40B4-BE49-F238E27FC236}">
                <a16:creationId xmlns:a16="http://schemas.microsoft.com/office/drawing/2014/main" id="{03AED5DC-611E-4B02-9D10-A9435F6C3394}"/>
              </a:ext>
            </a:extLst>
          </p:cNvPr>
          <p:cNvPicPr>
            <a:picLocks noChangeAspect="1"/>
          </p:cNvPicPr>
          <p:nvPr/>
        </p:nvPicPr>
        <p:blipFill>
          <a:blip r:embed="rId2"/>
          <a:stretch>
            <a:fillRect/>
          </a:stretch>
        </p:blipFill>
        <p:spPr>
          <a:xfrm>
            <a:off x="5398226" y="3905771"/>
            <a:ext cx="2548910" cy="1133964"/>
          </a:xfrm>
          <a:prstGeom prst="rect">
            <a:avLst/>
          </a:prstGeom>
        </p:spPr>
      </p:pic>
    </p:spTree>
    <p:extLst>
      <p:ext uri="{BB962C8B-B14F-4D97-AF65-F5344CB8AC3E}">
        <p14:creationId xmlns:p14="http://schemas.microsoft.com/office/powerpoint/2010/main" val="3679693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077200" cy="924475"/>
          </a:xfrm>
        </p:spPr>
        <p:txBody>
          <a:bodyPr/>
          <a:lstStyle/>
          <a:p>
            <a:pPr algn="ctr"/>
            <a:r>
              <a:rPr lang="en-US" sz="2800" dirty="0"/>
              <a:t>SOCIAL (PRAGMATIC) COMMUNICATION DISORDER – Assessment </a:t>
            </a:r>
          </a:p>
        </p:txBody>
      </p:sp>
      <p:sp>
        <p:nvSpPr>
          <p:cNvPr id="3" name="Content Placeholder 2"/>
          <p:cNvSpPr>
            <a:spLocks noGrp="1"/>
          </p:cNvSpPr>
          <p:nvPr>
            <p:ph idx="1"/>
          </p:nvPr>
        </p:nvSpPr>
        <p:spPr/>
        <p:txBody>
          <a:bodyPr>
            <a:normAutofit lnSpcReduction="10000"/>
          </a:bodyPr>
          <a:lstStyle/>
          <a:p>
            <a:pPr marL="0" indent="0">
              <a:buNone/>
            </a:pPr>
            <a:r>
              <a:rPr lang="en-US" sz="2000" dirty="0">
                <a:latin typeface="Fira Sans" panose="020B0503050000020004" pitchFamily="34" charset="0"/>
                <a:cs typeface="Arial" pitchFamily="34" charset="0"/>
              </a:rPr>
              <a:t>Speech therapists have checklists, screening tools and standardized tests to diagnose Social Communication Disorder.  They should also do multiple observations in a variety of settings and with a variety of communication partners. </a:t>
            </a:r>
          </a:p>
          <a:p>
            <a:pPr marL="0" indent="0">
              <a:buNone/>
            </a:pPr>
            <a:endParaRPr lang="en-US" sz="2000" dirty="0">
              <a:latin typeface="Fira Sans" panose="020B0503050000020004" pitchFamily="34" charset="0"/>
              <a:cs typeface="Arial" pitchFamily="34" charset="0"/>
            </a:endParaRPr>
          </a:p>
          <a:p>
            <a:pPr marL="0" indent="0">
              <a:buNone/>
            </a:pPr>
            <a:r>
              <a:rPr lang="en-US" sz="2000" b="1" dirty="0">
                <a:latin typeface="Fira Sans" panose="020B0503050000020004" pitchFamily="34" charset="0"/>
                <a:cs typeface="Arial" pitchFamily="34" charset="0"/>
              </a:rPr>
              <a:t>Test of Pragmatic Language – TOPL-2</a:t>
            </a:r>
          </a:p>
          <a:p>
            <a:pPr>
              <a:buFont typeface="Arial" panose="020B0604020202020204" pitchFamily="34" charset="0"/>
              <a:buChar char="•"/>
            </a:pPr>
            <a:r>
              <a:rPr lang="en-US" sz="2000" dirty="0">
                <a:latin typeface="Fira Sans" panose="020B0503050000020004" pitchFamily="34" charset="0"/>
                <a:cs typeface="Arial" pitchFamily="34" charset="0"/>
              </a:rPr>
              <a:t>Testing time 1 to 1.5 hours</a:t>
            </a:r>
          </a:p>
          <a:p>
            <a:pPr>
              <a:buFont typeface="Arial" panose="020B0604020202020204" pitchFamily="34" charset="0"/>
              <a:buChar char="•"/>
            </a:pPr>
            <a:r>
              <a:rPr lang="en-US" sz="2000" dirty="0">
                <a:latin typeface="Fira Sans" panose="020B0503050000020004" pitchFamily="34" charset="0"/>
                <a:cs typeface="Arial" pitchFamily="34" charset="0"/>
              </a:rPr>
              <a:t>Age range 6-18 years</a:t>
            </a:r>
          </a:p>
          <a:p>
            <a:pPr>
              <a:buFont typeface="Arial" panose="020B0604020202020204" pitchFamily="34" charset="0"/>
              <a:buChar char="•"/>
            </a:pPr>
            <a:r>
              <a:rPr lang="en-US" sz="2000" dirty="0">
                <a:latin typeface="Fira Sans" panose="020B0503050000020004" pitchFamily="34" charset="0"/>
                <a:cs typeface="Arial" pitchFamily="34" charset="0"/>
              </a:rPr>
              <a:t>Provides overall index of pragmatic language</a:t>
            </a:r>
          </a:p>
          <a:p>
            <a:pPr>
              <a:buFont typeface="Arial" panose="020B0604020202020204" pitchFamily="34" charset="0"/>
              <a:buChar char="•"/>
            </a:pPr>
            <a:r>
              <a:rPr lang="en-US" sz="2000" dirty="0">
                <a:latin typeface="Fira Sans" panose="020B0503050000020004" pitchFamily="34" charset="0"/>
                <a:cs typeface="Arial" pitchFamily="34" charset="0"/>
              </a:rPr>
              <a:t>Not intended for students who are unable to utilize expressive language </a:t>
            </a:r>
          </a:p>
          <a:p>
            <a:pPr>
              <a:buFont typeface="Arial" panose="020B0604020202020204" pitchFamily="34" charset="0"/>
              <a:buChar char="•"/>
            </a:pPr>
            <a:r>
              <a:rPr lang="en-US" sz="2000" dirty="0">
                <a:latin typeface="Fira Sans" panose="020B0503050000020004" pitchFamily="34" charset="0"/>
                <a:cs typeface="Arial" pitchFamily="34" charset="0"/>
              </a:rPr>
              <a:t>Price - $270.00</a:t>
            </a:r>
          </a:p>
          <a:p>
            <a:pPr>
              <a:buFont typeface="Arial" panose="020B0604020202020204" pitchFamily="34" charset="0"/>
              <a:buChar char="•"/>
            </a:pPr>
            <a:r>
              <a:rPr lang="en-US" sz="2000" dirty="0">
                <a:latin typeface="Fira Sans" panose="020B0503050000020004" pitchFamily="34" charset="0"/>
                <a:cs typeface="Arial" pitchFamily="34" charset="0"/>
              </a:rPr>
              <a:t>Available through the WVU Lending Library</a:t>
            </a:r>
            <a:endParaRPr lang="en-US" sz="1400" dirty="0">
              <a:latin typeface="Fira Sans" panose="020B0503050000020004" pitchFamily="34" charset="0"/>
              <a:cs typeface="Arial" pitchFamily="34" charset="0"/>
            </a:endParaRPr>
          </a:p>
          <a:p>
            <a:pPr marL="0" indent="0">
              <a:buNone/>
            </a:pPr>
            <a:endParaRPr lang="en-US" sz="2000" dirty="0">
              <a:latin typeface="Fira Sans" panose="020B0503050000020004" pitchFamily="34" charset="0"/>
              <a:cs typeface="Arial" pitchFamily="34" charset="0"/>
            </a:endParaRPr>
          </a:p>
          <a:p>
            <a:pPr marL="0" indent="0">
              <a:buNone/>
            </a:pPr>
            <a:endParaRPr lang="en-US" sz="2000" dirty="0">
              <a:latin typeface="Fira Sans" panose="020B0503050000020004" pitchFamily="34" charset="0"/>
              <a:cs typeface="Arial" pitchFamily="34" charset="0"/>
            </a:endParaRPr>
          </a:p>
        </p:txBody>
      </p:sp>
    </p:spTree>
    <p:custDataLst>
      <p:tags r:id="rId1"/>
    </p:custDataLst>
    <p:extLst>
      <p:ext uri="{BB962C8B-B14F-4D97-AF65-F5344CB8AC3E}">
        <p14:creationId xmlns:p14="http://schemas.microsoft.com/office/powerpoint/2010/main" val="1935184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SOCIAL (PRAGMATIC) COMMUNICATION DISORDER – Assessment </a:t>
            </a:r>
          </a:p>
        </p:txBody>
      </p:sp>
      <p:sp>
        <p:nvSpPr>
          <p:cNvPr id="3" name="Content Placeholder 2"/>
          <p:cNvSpPr>
            <a:spLocks noGrp="1"/>
          </p:cNvSpPr>
          <p:nvPr>
            <p:ph idx="1"/>
          </p:nvPr>
        </p:nvSpPr>
        <p:spPr/>
        <p:txBody>
          <a:bodyPr/>
          <a:lstStyle/>
          <a:p>
            <a:pPr marL="0" indent="0">
              <a:buNone/>
            </a:pPr>
            <a:r>
              <a:rPr lang="en-US" b="1" dirty="0"/>
              <a:t>Children’s Communication Checklist-2 (CCC-2)</a:t>
            </a:r>
          </a:p>
          <a:p>
            <a:r>
              <a:rPr lang="en-US" dirty="0"/>
              <a:t>Caregiver can complete in 10-15 minutes; SLP can score in 5-15 minutes</a:t>
            </a:r>
          </a:p>
          <a:p>
            <a:r>
              <a:rPr lang="en-US" dirty="0"/>
              <a:t>Age range 4-0 to 16-11</a:t>
            </a:r>
          </a:p>
          <a:p>
            <a:r>
              <a:rPr lang="en-US" dirty="0"/>
              <a:t>Can be completed by caregivers </a:t>
            </a:r>
          </a:p>
          <a:p>
            <a:r>
              <a:rPr lang="en-US" dirty="0"/>
              <a:t>Uses 10 scales to rate students </a:t>
            </a:r>
          </a:p>
          <a:p>
            <a:r>
              <a:rPr lang="en-US" dirty="0"/>
              <a:t>Not suitable for children who are nonverbal or who speak in one- to two-word utterances</a:t>
            </a:r>
          </a:p>
          <a:p>
            <a:r>
              <a:rPr lang="en-US" dirty="0"/>
              <a:t>Includes a scoring CD </a:t>
            </a:r>
          </a:p>
          <a:p>
            <a:r>
              <a:rPr lang="en-US" dirty="0"/>
              <a:t>Price - $161.00</a:t>
            </a:r>
          </a:p>
          <a:p>
            <a:r>
              <a:rPr lang="en-US" dirty="0"/>
              <a:t>Available through the WVU Lending Library</a:t>
            </a:r>
          </a:p>
        </p:txBody>
      </p:sp>
      <p:sp>
        <p:nvSpPr>
          <p:cNvPr id="4" name="Slide Number Placeholder 3"/>
          <p:cNvSpPr>
            <a:spLocks noGrp="1"/>
          </p:cNvSpPr>
          <p:nvPr>
            <p:ph type="sldNum" sz="quarter" idx="12"/>
          </p:nvPr>
        </p:nvSpPr>
        <p:spPr/>
        <p:txBody>
          <a:bodyPr/>
          <a:lstStyle/>
          <a:p>
            <a:fld id="{16630861-4318-414B-8E21-CA5F03E7BD41}" type="slidenum">
              <a:rPr lang="en-US" smtClean="0"/>
              <a:t>21</a:t>
            </a:fld>
            <a:endParaRPr lang="en-US" dirty="0"/>
          </a:p>
        </p:txBody>
      </p:sp>
    </p:spTree>
    <p:custDataLst>
      <p:tags r:id="rId1"/>
    </p:custDataLst>
    <p:extLst>
      <p:ext uri="{BB962C8B-B14F-4D97-AF65-F5344CB8AC3E}">
        <p14:creationId xmlns:p14="http://schemas.microsoft.com/office/powerpoint/2010/main" val="2643398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SOCIAL (PRAGMATIC) COMMUNICATION DISORDER – Assessment </a:t>
            </a:r>
            <a:endParaRPr lang="en-US" dirty="0"/>
          </a:p>
        </p:txBody>
      </p:sp>
      <p:sp>
        <p:nvSpPr>
          <p:cNvPr id="3" name="Content Placeholder 2"/>
          <p:cNvSpPr>
            <a:spLocks noGrp="1"/>
          </p:cNvSpPr>
          <p:nvPr>
            <p:ph idx="1"/>
          </p:nvPr>
        </p:nvSpPr>
        <p:spPr/>
        <p:txBody>
          <a:bodyPr/>
          <a:lstStyle/>
          <a:p>
            <a:pPr marL="0" indent="0">
              <a:buNone/>
            </a:pPr>
            <a:r>
              <a:rPr lang="en-US" b="1" dirty="0"/>
              <a:t>Social Emotional Evaluation (SEE)</a:t>
            </a:r>
          </a:p>
          <a:p>
            <a:pPr>
              <a:buFont typeface="Arial" panose="020B0604020202020204" pitchFamily="34" charset="0"/>
              <a:buChar char="•"/>
            </a:pPr>
            <a:r>
              <a:rPr lang="en-US" dirty="0"/>
              <a:t>Administration time 20-25 minutes</a:t>
            </a:r>
          </a:p>
          <a:p>
            <a:pPr>
              <a:buFont typeface="Arial" panose="020B0604020202020204" pitchFamily="34" charset="0"/>
              <a:buChar char="•"/>
            </a:pPr>
            <a:r>
              <a:rPr lang="en-US" dirty="0"/>
              <a:t>Age range 6-0 to 12-11</a:t>
            </a:r>
          </a:p>
          <a:p>
            <a:pPr>
              <a:buFont typeface="Arial" panose="020B0604020202020204" pitchFamily="34" charset="0"/>
              <a:buChar char="•"/>
            </a:pPr>
            <a:r>
              <a:rPr lang="en-US" dirty="0"/>
              <a:t>Norm-referenced scores </a:t>
            </a:r>
          </a:p>
          <a:p>
            <a:pPr>
              <a:buFont typeface="Arial" panose="020B0604020202020204" pitchFamily="34" charset="0"/>
              <a:buChar char="•"/>
            </a:pPr>
            <a:r>
              <a:rPr lang="en-US" dirty="0"/>
              <a:t>Price - $299.95</a:t>
            </a:r>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22</a:t>
            </a:fld>
            <a:endParaRPr lang="en-US" dirty="0"/>
          </a:p>
        </p:txBody>
      </p:sp>
    </p:spTree>
    <p:custDataLst>
      <p:tags r:id="rId1"/>
    </p:custDataLst>
    <p:extLst>
      <p:ext uri="{BB962C8B-B14F-4D97-AF65-F5344CB8AC3E}">
        <p14:creationId xmlns:p14="http://schemas.microsoft.com/office/powerpoint/2010/main" val="405807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dirty="0">
                <a:latin typeface="Vollkorn" panose="00000500000000000000" pitchFamily="2" charset="0"/>
                <a:ea typeface="Vollkorn" panose="00000500000000000000" pitchFamily="2" charset="0"/>
              </a:rPr>
              <a:t>WEST VIRGINIA UNIVERSITY SCHOOL-AGED LANGUAGE ACQUISITION AND DISORDERS LAB</a:t>
            </a:r>
          </a:p>
        </p:txBody>
      </p:sp>
      <p:sp>
        <p:nvSpPr>
          <p:cNvPr id="3" name="Content Placeholder 2"/>
          <p:cNvSpPr>
            <a:spLocks noGrp="1"/>
          </p:cNvSpPr>
          <p:nvPr>
            <p:ph idx="1"/>
          </p:nvPr>
        </p:nvSpPr>
        <p:spPr/>
        <p:txBody>
          <a:bodyPr/>
          <a:lstStyle/>
          <a:p>
            <a:r>
              <a:rPr lang="en-US" sz="1800" dirty="0"/>
              <a:t>Resource library for school speech-language pathologists to check out language evaluations, access language sample transcription and analyzation services, and language therapy materials. </a:t>
            </a:r>
          </a:p>
          <a:p>
            <a:endParaRPr lang="en-US" sz="1800" dirty="0"/>
          </a:p>
          <a:p>
            <a:r>
              <a:rPr lang="en-US" sz="1800" dirty="0"/>
              <a:t>Includes Pragmatic evaluations and other resources for SCD and pragmatic language. </a:t>
            </a:r>
          </a:p>
          <a:p>
            <a:endParaRPr lang="en-US" sz="1800" dirty="0"/>
          </a:p>
          <a:p>
            <a:r>
              <a:rPr lang="en-US" sz="1800" dirty="0"/>
              <a:t>Sponsored by a grant with the WVDE and WVU.  </a:t>
            </a:r>
          </a:p>
          <a:p>
            <a:pPr marL="0" indent="0">
              <a:buNone/>
            </a:pPr>
            <a:endParaRPr lang="en-US" sz="1800" dirty="0"/>
          </a:p>
          <a:p>
            <a:pPr marL="0" indent="0">
              <a:buNone/>
            </a:pPr>
            <a:r>
              <a:rPr lang="en-US" sz="1800" dirty="0"/>
              <a:t>Website:  </a:t>
            </a:r>
            <a:r>
              <a:rPr lang="en-US" sz="1800" u="sng" dirty="0">
                <a:hlinkClick r:id="rId3"/>
              </a:rPr>
              <a:t>http://csd.wvu.edu/research-facilities/salad-lab/wv-slp-resource-library</a:t>
            </a:r>
            <a:endParaRPr lang="en-US" sz="1800" dirty="0"/>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23</a:t>
            </a:fld>
            <a:endParaRPr lang="en-US" dirty="0"/>
          </a:p>
        </p:txBody>
      </p:sp>
    </p:spTree>
    <p:custDataLst>
      <p:tags r:id="rId1"/>
    </p:custDataLst>
    <p:extLst>
      <p:ext uri="{BB962C8B-B14F-4D97-AF65-F5344CB8AC3E}">
        <p14:creationId xmlns:p14="http://schemas.microsoft.com/office/powerpoint/2010/main" val="78761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6EF2-1BCA-469A-AD1B-96AB5776FBE6}"/>
              </a:ext>
            </a:extLst>
          </p:cNvPr>
          <p:cNvSpPr>
            <a:spLocks noGrp="1"/>
          </p:cNvSpPr>
          <p:nvPr>
            <p:ph type="title"/>
          </p:nvPr>
        </p:nvSpPr>
        <p:spPr/>
        <p:txBody>
          <a:bodyPr/>
          <a:lstStyle/>
          <a:p>
            <a:pPr algn="ctr"/>
            <a:r>
              <a:rPr lang="en-US" dirty="0"/>
              <a:t>NEW TESTS OF PRAGMATIC LANGUAGE ADDED TO THE WVU SALAD LAB</a:t>
            </a:r>
          </a:p>
        </p:txBody>
      </p:sp>
      <p:sp>
        <p:nvSpPr>
          <p:cNvPr id="3" name="Content Placeholder 2">
            <a:extLst>
              <a:ext uri="{FF2B5EF4-FFF2-40B4-BE49-F238E27FC236}">
                <a16:creationId xmlns:a16="http://schemas.microsoft.com/office/drawing/2014/main" id="{CAD23BC2-B382-4C29-A9EA-CA43D452A332}"/>
              </a:ext>
            </a:extLst>
          </p:cNvPr>
          <p:cNvSpPr>
            <a:spLocks noGrp="1"/>
          </p:cNvSpPr>
          <p:nvPr>
            <p:ph idx="1"/>
          </p:nvPr>
        </p:nvSpPr>
        <p:spPr/>
        <p:txBody>
          <a:bodyPr/>
          <a:lstStyle/>
          <a:p>
            <a:r>
              <a:rPr lang="en-US" dirty="0"/>
              <a:t>Social Language Development Test – Adolescent: Normative Update</a:t>
            </a:r>
          </a:p>
          <a:p>
            <a:endParaRPr lang="en-US" dirty="0"/>
          </a:p>
          <a:p>
            <a:r>
              <a:rPr lang="en-US" dirty="0"/>
              <a:t>Social Language Development Test – Elementary:  Normative Update</a:t>
            </a:r>
          </a:p>
          <a:p>
            <a:endParaRPr lang="en-US" dirty="0"/>
          </a:p>
        </p:txBody>
      </p:sp>
      <p:sp>
        <p:nvSpPr>
          <p:cNvPr id="4" name="Slide Number Placeholder 3">
            <a:extLst>
              <a:ext uri="{FF2B5EF4-FFF2-40B4-BE49-F238E27FC236}">
                <a16:creationId xmlns:a16="http://schemas.microsoft.com/office/drawing/2014/main" id="{C7D6D9FE-DC1B-43ED-BF61-817A086FF195}"/>
              </a:ext>
            </a:extLst>
          </p:cNvPr>
          <p:cNvSpPr>
            <a:spLocks noGrp="1"/>
          </p:cNvSpPr>
          <p:nvPr>
            <p:ph type="sldNum" sz="quarter" idx="12"/>
          </p:nvPr>
        </p:nvSpPr>
        <p:spPr/>
        <p:txBody>
          <a:bodyPr/>
          <a:lstStyle/>
          <a:p>
            <a:fld id="{16630861-4318-414B-8E21-CA5F03E7BD41}" type="slidenum">
              <a:rPr lang="en-US" smtClean="0"/>
              <a:t>24</a:t>
            </a:fld>
            <a:endParaRPr lang="en-US" dirty="0"/>
          </a:p>
        </p:txBody>
      </p:sp>
    </p:spTree>
    <p:extLst>
      <p:ext uri="{BB962C8B-B14F-4D97-AF65-F5344CB8AC3E}">
        <p14:creationId xmlns:p14="http://schemas.microsoft.com/office/powerpoint/2010/main" val="350775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SOCIAL (PRAGMATIC) COMMUNICATION DISORDERS – Assessment</a:t>
            </a:r>
          </a:p>
        </p:txBody>
      </p:sp>
      <p:sp>
        <p:nvSpPr>
          <p:cNvPr id="3" name="Content Placeholder 2"/>
          <p:cNvSpPr>
            <a:spLocks noGrp="1"/>
          </p:cNvSpPr>
          <p:nvPr>
            <p:ph idx="1"/>
          </p:nvPr>
        </p:nvSpPr>
        <p:spPr/>
        <p:txBody>
          <a:bodyPr>
            <a:normAutofit/>
          </a:bodyPr>
          <a:lstStyle/>
          <a:p>
            <a:pPr marL="0" indent="0">
              <a:buNone/>
            </a:pPr>
            <a:r>
              <a:rPr lang="en-US" sz="2400" dirty="0">
                <a:latin typeface="Fira Sans" panose="020B0503050000020004" pitchFamily="34" charset="0"/>
                <a:cs typeface="Arial" pitchFamily="34" charset="0"/>
              </a:rPr>
              <a:t>If a student is suspected of having </a:t>
            </a:r>
            <a:r>
              <a:rPr lang="en-US" sz="2400" dirty="0">
                <a:solidFill>
                  <a:srgbClr val="A7253F"/>
                </a:solidFill>
                <a:latin typeface="Fira Sans" panose="020B0503050000020004" pitchFamily="34" charset="0"/>
                <a:cs typeface="Arial" pitchFamily="34" charset="0"/>
              </a:rPr>
              <a:t>Social (Pragmatic) Communication Disorder</a:t>
            </a:r>
            <a:r>
              <a:rPr lang="en-US" sz="2400" dirty="0">
                <a:latin typeface="Fira Sans" panose="020B0503050000020004" pitchFamily="34" charset="0"/>
                <a:cs typeface="Arial" pitchFamily="34" charset="0"/>
              </a:rPr>
              <a:t>, they </a:t>
            </a:r>
            <a:r>
              <a:rPr lang="en-US" sz="2400" i="1" dirty="0">
                <a:solidFill>
                  <a:srgbClr val="A7253F"/>
                </a:solidFill>
                <a:latin typeface="Fira Sans" panose="020B0503050000020004" pitchFamily="34" charset="0"/>
                <a:cs typeface="Arial" pitchFamily="34" charset="0"/>
              </a:rPr>
              <a:t>MUST</a:t>
            </a:r>
            <a:r>
              <a:rPr lang="en-US" sz="2400" dirty="0">
                <a:solidFill>
                  <a:srgbClr val="A7253F"/>
                </a:solidFill>
                <a:latin typeface="Fira Sans" panose="020B0503050000020004" pitchFamily="34" charset="0"/>
                <a:cs typeface="Arial" pitchFamily="34" charset="0"/>
              </a:rPr>
              <a:t> </a:t>
            </a:r>
            <a:r>
              <a:rPr lang="en-US" sz="2400" dirty="0">
                <a:latin typeface="Fira Sans" panose="020B0503050000020004" pitchFamily="34" charset="0"/>
                <a:cs typeface="Arial" pitchFamily="34" charset="0"/>
              </a:rPr>
              <a:t>be evaluated to rule out </a:t>
            </a:r>
            <a:r>
              <a:rPr lang="en-US" sz="2400" b="1" dirty="0">
                <a:solidFill>
                  <a:srgbClr val="D3B257"/>
                </a:solidFill>
                <a:latin typeface="Fira Sans" panose="020B0503050000020004" pitchFamily="34" charset="0"/>
                <a:cs typeface="Arial" pitchFamily="34" charset="0"/>
              </a:rPr>
              <a:t>autism spectrum disorders </a:t>
            </a:r>
            <a:r>
              <a:rPr lang="en-US" sz="2400" i="1" dirty="0">
                <a:solidFill>
                  <a:srgbClr val="A7253F"/>
                </a:solidFill>
                <a:latin typeface="Fira Sans" panose="020B0503050000020004" pitchFamily="34" charset="0"/>
                <a:cs typeface="Arial" pitchFamily="34" charset="0"/>
              </a:rPr>
              <a:t>PRIOR</a:t>
            </a:r>
            <a:r>
              <a:rPr lang="en-US" sz="2400" dirty="0">
                <a:latin typeface="Fira Sans" panose="020B0503050000020004" pitchFamily="34" charset="0"/>
                <a:cs typeface="Arial" pitchFamily="34" charset="0"/>
              </a:rPr>
              <a:t> to getting the </a:t>
            </a:r>
            <a:r>
              <a:rPr lang="en-US" sz="2400" dirty="0">
                <a:solidFill>
                  <a:srgbClr val="A7253F"/>
                </a:solidFill>
                <a:latin typeface="Fira Sans" panose="020B0503050000020004" pitchFamily="34" charset="0"/>
                <a:cs typeface="Arial" pitchFamily="34" charset="0"/>
              </a:rPr>
              <a:t>Social (Pragmatic) Communication Disorder </a:t>
            </a:r>
            <a:r>
              <a:rPr lang="en-US" sz="2400" dirty="0">
                <a:latin typeface="Fira Sans" panose="020B0503050000020004" pitchFamily="34" charset="0"/>
                <a:cs typeface="Arial" pitchFamily="34" charset="0"/>
              </a:rPr>
              <a:t>eligibility.  </a:t>
            </a:r>
          </a:p>
        </p:txBody>
      </p:sp>
    </p:spTree>
    <p:custDataLst>
      <p:tags r:id="rId1"/>
    </p:custDataLst>
    <p:extLst>
      <p:ext uri="{BB962C8B-B14F-4D97-AF65-F5344CB8AC3E}">
        <p14:creationId xmlns:p14="http://schemas.microsoft.com/office/powerpoint/2010/main" val="3797681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SOCIAL (PRAGMATIC) COMMUNICATION  DISORDER</a:t>
            </a:r>
            <a:br>
              <a:rPr lang="en-US" dirty="0"/>
            </a:br>
            <a:r>
              <a:rPr lang="en-US" dirty="0"/>
              <a:t>Policy 2419</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Policy 2419 – </a:t>
            </a:r>
          </a:p>
          <a:p>
            <a:r>
              <a:rPr lang="en-US" b="1" dirty="0"/>
              <a:t>Eligibility Criteria for Social (Pragmatic) Communication Disorder </a:t>
            </a:r>
            <a:endParaRPr lang="en-US" dirty="0"/>
          </a:p>
          <a:p>
            <a:r>
              <a:rPr lang="en-US" dirty="0"/>
              <a:t>An eligibility committee will determine that a student is eligible for special education and/or related services as a student who has a Social (Pragmatic) Communication Disorder based on the following: </a:t>
            </a:r>
          </a:p>
          <a:p>
            <a:r>
              <a:rPr lang="en-US" dirty="0"/>
              <a:t>1. Assessment measures that include norm referenced tests, multiple observations, checklists and structured tasks. </a:t>
            </a:r>
          </a:p>
          <a:p>
            <a:r>
              <a:rPr lang="en-US" dirty="0"/>
              <a:t>2. Assessment procedures that are contextually based and involve multiple settings and communication partners. </a:t>
            </a:r>
          </a:p>
          <a:p>
            <a:r>
              <a:rPr lang="en-US" dirty="0"/>
              <a:t>3. Assessment results indicate deficits in functional limitations in effective communication, social participation, social relationships, academic achievement and/or occupational performance, individually or in combination. </a:t>
            </a:r>
          </a:p>
          <a:p>
            <a:r>
              <a:rPr lang="en-US" dirty="0"/>
              <a:t>4. Social pragmatic communication disorder cannot be diagnosed in the presence of restricted repetitive behaviors, interests, and other activities related to the diagnosis of Autism. </a:t>
            </a:r>
          </a:p>
          <a:p>
            <a:r>
              <a:rPr lang="en-US" dirty="0"/>
              <a:t>5. The student’s disability adversely affects educational performance. </a:t>
            </a:r>
          </a:p>
          <a:p>
            <a:r>
              <a:rPr lang="en-US" dirty="0"/>
              <a:t>6. The student needs special education. </a:t>
            </a:r>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26</a:t>
            </a:fld>
            <a:endParaRPr lang="en-US" dirty="0"/>
          </a:p>
        </p:txBody>
      </p:sp>
    </p:spTree>
    <p:custDataLst>
      <p:tags r:id="rId1"/>
    </p:custDataLst>
    <p:extLst>
      <p:ext uri="{BB962C8B-B14F-4D97-AF65-F5344CB8AC3E}">
        <p14:creationId xmlns:p14="http://schemas.microsoft.com/office/powerpoint/2010/main" val="2293957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724"/>
            <a:ext cx="7677355" cy="924475"/>
          </a:xfrm>
        </p:spPr>
        <p:txBody>
          <a:bodyPr>
            <a:normAutofit fontScale="90000"/>
          </a:bodyPr>
          <a:lstStyle/>
          <a:p>
            <a:pPr algn="ctr"/>
            <a:br>
              <a:rPr lang="en-US" sz="2800" dirty="0">
                <a:solidFill>
                  <a:srgbClr val="002060"/>
                </a:solidFill>
              </a:rPr>
            </a:br>
            <a:br>
              <a:rPr lang="en-US" sz="2800" dirty="0">
                <a:solidFill>
                  <a:srgbClr val="002060"/>
                </a:solidFill>
              </a:rPr>
            </a:br>
            <a:r>
              <a:rPr lang="en-US" sz="2800" dirty="0">
                <a:solidFill>
                  <a:srgbClr val="002060"/>
                </a:solidFill>
              </a:rPr>
              <a:t>SOCIAL (PRAGMATIC) COMMUNICATION DISORDER ELIGIBILITY CRITERIA (continued)</a:t>
            </a:r>
            <a:br>
              <a:rPr lang="en-US" dirty="0"/>
            </a:br>
            <a:r>
              <a:rPr lang="en-US" sz="2800" b="1" dirty="0">
                <a:solidFill>
                  <a:schemeClr val="bg1"/>
                </a:solidFill>
              </a:rPr>
              <a:t>Eligibility Criteria </a:t>
            </a:r>
            <a:br>
              <a:rPr lang="en-US" sz="2800" b="1" dirty="0">
                <a:solidFill>
                  <a:schemeClr val="bg1"/>
                </a:solidFill>
              </a:rPr>
            </a:br>
            <a:endParaRPr lang="en-US" sz="2800" b="1" dirty="0">
              <a:solidFill>
                <a:schemeClr val="bg1"/>
              </a:solidFill>
            </a:endParaRPr>
          </a:p>
        </p:txBody>
      </p:sp>
      <p:sp>
        <p:nvSpPr>
          <p:cNvPr id="4" name="Content Placeholder 3"/>
          <p:cNvSpPr>
            <a:spLocks noGrp="1"/>
          </p:cNvSpPr>
          <p:nvPr>
            <p:ph idx="1"/>
          </p:nvPr>
        </p:nvSpPr>
        <p:spPr>
          <a:xfrm>
            <a:off x="457200" y="1752600"/>
            <a:ext cx="7582312" cy="4495800"/>
          </a:xfrm>
        </p:spPr>
        <p:txBody>
          <a:bodyPr>
            <a:normAutofit/>
          </a:bodyPr>
          <a:lstStyle/>
          <a:p>
            <a:pPr marL="0" lvl="0" indent="0">
              <a:spcAft>
                <a:spcPts val="0"/>
              </a:spcAft>
              <a:buClrTx/>
              <a:buNone/>
            </a:pPr>
            <a:r>
              <a:rPr lang="en-US" sz="2000" dirty="0">
                <a:latin typeface="Fira Sans" panose="020B0503050000020004" pitchFamily="34" charset="0"/>
                <a:cs typeface="Arial" pitchFamily="34" charset="0"/>
              </a:rPr>
              <a:t>An eligibility committee will determine that a student is eligible for Special Education and/or related services as a student who has a based on the following: </a:t>
            </a:r>
          </a:p>
          <a:p>
            <a:pPr marL="0" lvl="0" indent="0">
              <a:spcAft>
                <a:spcPts val="0"/>
              </a:spcAft>
              <a:buClrTx/>
              <a:buNone/>
            </a:pPr>
            <a:endParaRPr lang="en-US" b="1" dirty="0">
              <a:latin typeface="Arial" pitchFamily="34" charset="0"/>
              <a:cs typeface="Arial" pitchFamily="34" charset="0"/>
            </a:endParaRPr>
          </a:p>
          <a:p>
            <a:pPr lvl="1">
              <a:spcAft>
                <a:spcPts val="0"/>
              </a:spcAft>
              <a:buClrTx/>
              <a:buFont typeface="Arial"/>
              <a:buChar char="–"/>
            </a:pPr>
            <a:r>
              <a:rPr lang="en-US" sz="1800" dirty="0">
                <a:latin typeface="Fira Sans" panose="020B0503050000020004" pitchFamily="34" charset="0"/>
                <a:cs typeface="Arial" pitchFamily="34" charset="0"/>
              </a:rPr>
              <a:t>Assessment measures that include </a:t>
            </a:r>
            <a:r>
              <a:rPr lang="en-US" sz="1800" dirty="0">
                <a:solidFill>
                  <a:srgbClr val="A7253F"/>
                </a:solidFill>
                <a:latin typeface="Fira Sans" panose="020B0503050000020004" pitchFamily="34" charset="0"/>
                <a:cs typeface="Arial" pitchFamily="34" charset="0"/>
              </a:rPr>
              <a:t>norm referenced tests, multiple observations, checklists and structured tasks</a:t>
            </a:r>
          </a:p>
          <a:p>
            <a:pPr lvl="1">
              <a:spcAft>
                <a:spcPts val="0"/>
              </a:spcAft>
              <a:buClrTx/>
              <a:buFont typeface="Arial"/>
              <a:buChar char="–"/>
            </a:pPr>
            <a:endParaRPr lang="en-US" sz="1800" dirty="0">
              <a:solidFill>
                <a:prstClr val="black"/>
              </a:solidFill>
              <a:latin typeface="Fira Sans" panose="020B0503050000020004" pitchFamily="34" charset="0"/>
              <a:cs typeface="Arial" pitchFamily="34" charset="0"/>
            </a:endParaRPr>
          </a:p>
          <a:p>
            <a:pPr lvl="1">
              <a:spcAft>
                <a:spcPts val="0"/>
              </a:spcAft>
              <a:buClrTx/>
              <a:buFont typeface="Arial"/>
              <a:buChar char="–"/>
            </a:pPr>
            <a:r>
              <a:rPr lang="en-US" sz="1800" dirty="0">
                <a:latin typeface="Fira Sans" panose="020B0503050000020004" pitchFamily="34" charset="0"/>
                <a:cs typeface="Arial" pitchFamily="34" charset="0"/>
              </a:rPr>
              <a:t>Assessment procedures that are </a:t>
            </a:r>
            <a:r>
              <a:rPr lang="en-US" sz="1800" dirty="0">
                <a:solidFill>
                  <a:srgbClr val="A7253F"/>
                </a:solidFill>
                <a:latin typeface="Fira Sans" panose="020B0503050000020004" pitchFamily="34" charset="0"/>
                <a:cs typeface="Arial" pitchFamily="34" charset="0"/>
              </a:rPr>
              <a:t>contextually-based and involve multiple settings and communication partners </a:t>
            </a:r>
          </a:p>
          <a:p>
            <a:pPr lvl="1">
              <a:spcAft>
                <a:spcPts val="0"/>
              </a:spcAft>
              <a:buClrTx/>
              <a:buFont typeface="Arial"/>
              <a:buChar char="–"/>
            </a:pPr>
            <a:endParaRPr lang="en-US" sz="1800" dirty="0">
              <a:solidFill>
                <a:prstClr val="black"/>
              </a:solidFill>
              <a:latin typeface="Fira Sans" panose="020B0503050000020004" pitchFamily="34" charset="0"/>
              <a:cs typeface="Arial" pitchFamily="34" charset="0"/>
            </a:endParaRPr>
          </a:p>
          <a:p>
            <a:pPr lvl="1">
              <a:spcAft>
                <a:spcPts val="0"/>
              </a:spcAft>
              <a:buClrTx/>
              <a:buFont typeface="Arial"/>
              <a:buChar char="–"/>
            </a:pPr>
            <a:r>
              <a:rPr lang="en-US" sz="1800" dirty="0">
                <a:latin typeface="Fira Sans" panose="020B0503050000020004" pitchFamily="34" charset="0"/>
                <a:cs typeface="Arial" pitchFamily="34" charset="0"/>
              </a:rPr>
              <a:t>Assessment results indicate deficits in </a:t>
            </a:r>
            <a:r>
              <a:rPr lang="en-US" sz="1800" dirty="0">
                <a:solidFill>
                  <a:srgbClr val="A7253F"/>
                </a:solidFill>
                <a:latin typeface="Fira Sans" panose="020B0503050000020004" pitchFamily="34" charset="0"/>
                <a:cs typeface="Arial" pitchFamily="34" charset="0"/>
              </a:rPr>
              <a:t>functional limitations in effective communication, social participation, social relationships, academic achievement, and/or occupational performance, individually or in combination</a:t>
            </a:r>
          </a:p>
          <a:p>
            <a:endParaRPr lang="en-US" dirty="0"/>
          </a:p>
        </p:txBody>
      </p:sp>
    </p:spTree>
    <p:custDataLst>
      <p:tags r:id="rId1"/>
    </p:custDataLst>
    <p:extLst>
      <p:ext uri="{BB962C8B-B14F-4D97-AF65-F5344CB8AC3E}">
        <p14:creationId xmlns:p14="http://schemas.microsoft.com/office/powerpoint/2010/main" val="246767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SOCIAL (PRAGMATIC) COMMUNICATION DISORDER ELIGIBILTY CRITERIA (Continued)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latin typeface="Fira Sans" panose="020B0503050000020004" pitchFamily="34" charset="0"/>
                <a:cs typeface="Arial" pitchFamily="34" charset="0"/>
              </a:rPr>
              <a:t>The student’s disability adversely affects educational performance</a:t>
            </a:r>
          </a:p>
          <a:p>
            <a:pPr>
              <a:buFont typeface="Arial" panose="020B0604020202020204" pitchFamily="34" charset="0"/>
              <a:buChar char="•"/>
            </a:pPr>
            <a:r>
              <a:rPr lang="en-US" sz="2000" dirty="0">
                <a:latin typeface="Fira Sans" panose="020B0503050000020004" pitchFamily="34" charset="0"/>
                <a:cs typeface="Arial" pitchFamily="34" charset="0"/>
              </a:rPr>
              <a:t>The student needs Special Education</a:t>
            </a:r>
          </a:p>
          <a:p>
            <a:pPr>
              <a:buFont typeface="Arial" panose="020B0604020202020204" pitchFamily="34" charset="0"/>
              <a:buChar char="•"/>
            </a:pPr>
            <a:r>
              <a:rPr lang="en-US" sz="2000" dirty="0">
                <a:solidFill>
                  <a:srgbClr val="A7253F"/>
                </a:solidFill>
                <a:latin typeface="Fira Sans" panose="020B0503050000020004" pitchFamily="34" charset="0"/>
                <a:cs typeface="Arial" pitchFamily="34" charset="0"/>
              </a:rPr>
              <a:t>Social Communication Disorder </a:t>
            </a:r>
            <a:r>
              <a:rPr lang="en-US" sz="2000" u="sng" dirty="0">
                <a:solidFill>
                  <a:srgbClr val="A7253F"/>
                </a:solidFill>
                <a:latin typeface="Fira Sans" panose="020B0503050000020004" pitchFamily="34" charset="0"/>
                <a:cs typeface="Arial" pitchFamily="34" charset="0"/>
              </a:rPr>
              <a:t>cannot</a:t>
            </a:r>
            <a:r>
              <a:rPr lang="en-US" sz="2000" dirty="0">
                <a:latin typeface="Fira Sans" panose="020B0503050000020004" pitchFamily="34" charset="0"/>
                <a:cs typeface="Arial" pitchFamily="34" charset="0"/>
              </a:rPr>
              <a:t> be used in the presence of restricted or repetitive behaviors, interests and other activities related to the diagnosis of autism.  </a:t>
            </a:r>
          </a:p>
          <a:p>
            <a:pPr>
              <a:buFont typeface="Wingdings" pitchFamily="2" charset="2"/>
              <a:buChar char="v"/>
            </a:pPr>
            <a:endParaRPr lang="en-US" sz="2000" dirty="0">
              <a:latin typeface="Fira Sans" panose="020B0503050000020004" pitchFamily="34" charset="0"/>
              <a:cs typeface="Arial" pitchFamily="34" charset="0"/>
            </a:endParaRPr>
          </a:p>
          <a:p>
            <a:pPr>
              <a:buFont typeface="Arial" panose="020B0604020202020204" pitchFamily="34" charset="0"/>
              <a:buChar char="•"/>
            </a:pPr>
            <a:r>
              <a:rPr lang="en-US" sz="2000" dirty="0">
                <a:solidFill>
                  <a:srgbClr val="A7253F"/>
                </a:solidFill>
                <a:latin typeface="Fira Sans" panose="020B0503050000020004" pitchFamily="34" charset="0"/>
                <a:cs typeface="Arial" pitchFamily="34" charset="0"/>
              </a:rPr>
              <a:t>This is a situation where the Speech-Language Impairment Team Report would be handy to use.</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28</a:t>
            </a:fld>
            <a:endParaRPr lang="en-US" dirty="0"/>
          </a:p>
        </p:txBody>
      </p:sp>
    </p:spTree>
    <p:custDataLst>
      <p:tags r:id="rId1"/>
    </p:custDataLst>
    <p:extLst>
      <p:ext uri="{BB962C8B-B14F-4D97-AF65-F5344CB8AC3E}">
        <p14:creationId xmlns:p14="http://schemas.microsoft.com/office/powerpoint/2010/main" val="4273086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(PRAGMATIC) COMMUNICATION DISORDER</a:t>
            </a:r>
          </a:p>
        </p:txBody>
      </p:sp>
      <p:sp>
        <p:nvSpPr>
          <p:cNvPr id="3" name="Content Placeholder 2"/>
          <p:cNvSpPr>
            <a:spLocks noGrp="1"/>
          </p:cNvSpPr>
          <p:nvPr>
            <p:ph idx="1"/>
          </p:nvPr>
        </p:nvSpPr>
        <p:spPr/>
        <p:txBody>
          <a:bodyPr/>
          <a:lstStyle/>
          <a:p>
            <a:r>
              <a:rPr lang="en-US" dirty="0"/>
              <a:t>If a student is found to have autism, they should still receive therapy for social communication deficits under the </a:t>
            </a:r>
            <a:r>
              <a:rPr lang="en-US" dirty="0">
                <a:solidFill>
                  <a:srgbClr val="A7253F"/>
                </a:solidFill>
              </a:rPr>
              <a:t>PRAGMATICS</a:t>
            </a:r>
            <a:r>
              <a:rPr lang="en-US" dirty="0"/>
              <a:t> component of </a:t>
            </a:r>
            <a:r>
              <a:rPr lang="en-US" dirty="0">
                <a:solidFill>
                  <a:srgbClr val="A7253F"/>
                </a:solidFill>
              </a:rPr>
              <a:t>LANGUAGE</a:t>
            </a:r>
          </a:p>
          <a:p>
            <a:r>
              <a:rPr lang="en-US" dirty="0"/>
              <a:t>ASHA says, “In addition, SLPs will need to advocate for inclusion of language intervention for individuals diagnosed with ASD and ensure that individuals with ASD also receive a diagnosis of language disorder (LD), when they meet the criteria. Regardless of the presence or absence of difficulties acquiring the form and content of language, all individuals with ASD are eligible for speech-language pathology services due to the pervasive nature of the social communication impairment.” </a:t>
            </a:r>
            <a:r>
              <a:rPr lang="en-US" dirty="0">
                <a:hlinkClick r:id="rId3"/>
              </a:rPr>
              <a:t>http://www.asha.org/Practice-Portal/Clinical-Topics/Autism/</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29</a:t>
            </a:fld>
            <a:endParaRPr lang="en-US" dirty="0"/>
          </a:p>
        </p:txBody>
      </p:sp>
    </p:spTree>
    <p:custDataLst>
      <p:tags r:id="rId1"/>
    </p:custDataLst>
    <p:extLst>
      <p:ext uri="{BB962C8B-B14F-4D97-AF65-F5344CB8AC3E}">
        <p14:creationId xmlns:p14="http://schemas.microsoft.com/office/powerpoint/2010/main" val="357830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(Pragmatic) Communication Disorder</a:t>
            </a:r>
          </a:p>
        </p:txBody>
      </p:sp>
      <p:pic>
        <p:nvPicPr>
          <p:cNvPr id="5" name="Content Placeholder 4"/>
          <p:cNvPicPr>
            <a:picLocks noGrp="1" noChangeAspect="1"/>
          </p:cNvPicPr>
          <p:nvPr>
            <p:ph idx="1"/>
          </p:nvPr>
        </p:nvPicPr>
        <p:blipFill>
          <a:blip r:embed="rId3"/>
          <a:stretch>
            <a:fillRect/>
          </a:stretch>
        </p:blipFill>
        <p:spPr>
          <a:xfrm>
            <a:off x="1229277" y="1676400"/>
            <a:ext cx="6717859" cy="3774583"/>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3</a:t>
            </a:fld>
            <a:endParaRPr lang="en-US" dirty="0"/>
          </a:p>
        </p:txBody>
      </p:sp>
    </p:spTree>
    <p:custDataLst>
      <p:tags r:id="rId1"/>
    </p:custDataLst>
    <p:extLst>
      <p:ext uri="{BB962C8B-B14F-4D97-AF65-F5344CB8AC3E}">
        <p14:creationId xmlns:p14="http://schemas.microsoft.com/office/powerpoint/2010/main" val="4064459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WHAT HAPPENS TO THE STUDENTS WHO HAVE PRAGMATIC DEFICITS BUT DON’T MEET THE ELIGIBILTY CRITERIA FOR SOCIAL (PRAGMATIC) COMMUNICATION DISORDER</a:t>
            </a:r>
          </a:p>
        </p:txBody>
      </p:sp>
      <p:sp>
        <p:nvSpPr>
          <p:cNvPr id="3" name="Content Placeholder 2"/>
          <p:cNvSpPr>
            <a:spLocks noGrp="1"/>
          </p:cNvSpPr>
          <p:nvPr>
            <p:ph idx="1"/>
          </p:nvPr>
        </p:nvSpPr>
        <p:spPr/>
        <p:txBody>
          <a:bodyPr/>
          <a:lstStyle/>
          <a:p>
            <a:r>
              <a:rPr lang="en-US" dirty="0"/>
              <a:t>Those students may still receive services under the “Language” eligibility if they meet that eligibility criteria.  </a:t>
            </a:r>
          </a:p>
          <a:p>
            <a:endParaRPr lang="en-US" dirty="0"/>
          </a:p>
          <a:p>
            <a:r>
              <a:rPr lang="en-US" dirty="0"/>
              <a:t>Policy 2419, page 42, Eligibility Criteria for Language Disorder</a:t>
            </a:r>
          </a:p>
          <a:p>
            <a:pPr marL="0" indent="0">
              <a:buNone/>
            </a:pPr>
            <a:endParaRPr lang="en-US" dirty="0"/>
          </a:p>
          <a:p>
            <a:pPr marL="685800" lvl="1" indent="-342900">
              <a:buAutoNum type="arabicPeriod" startAt="2"/>
            </a:pPr>
            <a:r>
              <a:rPr lang="en-US" dirty="0"/>
              <a:t>a.  “Language abilities are substantially and quantifiably below those</a:t>
            </a:r>
          </a:p>
          <a:p>
            <a:pPr marL="342900" lvl="1" indent="0">
              <a:buNone/>
            </a:pPr>
            <a:r>
              <a:rPr lang="en-US" dirty="0"/>
              <a:t>	     expected for the student’ chronological age and cognitive state of </a:t>
            </a:r>
          </a:p>
          <a:p>
            <a:pPr marL="342900" lvl="1" indent="0">
              <a:buNone/>
            </a:pPr>
            <a:r>
              <a:rPr lang="en-US" dirty="0"/>
              <a:t>           development, resulting in functional limitation in effective </a:t>
            </a:r>
          </a:p>
          <a:p>
            <a:pPr marL="342900" lvl="1" indent="0">
              <a:buNone/>
            </a:pPr>
            <a:r>
              <a:rPr lang="en-US" dirty="0"/>
              <a:t>	     communication, social participation, academic achievement, or </a:t>
            </a:r>
          </a:p>
          <a:p>
            <a:pPr marL="342900" lvl="1" indent="0">
              <a:buNone/>
            </a:pPr>
            <a:r>
              <a:rPr lang="en-US" dirty="0"/>
              <a:t>           occupational performance, individually or in any combination.”</a:t>
            </a:r>
          </a:p>
        </p:txBody>
      </p:sp>
      <p:sp>
        <p:nvSpPr>
          <p:cNvPr id="4" name="Slide Number Placeholder 3"/>
          <p:cNvSpPr>
            <a:spLocks noGrp="1"/>
          </p:cNvSpPr>
          <p:nvPr>
            <p:ph type="sldNum" sz="quarter" idx="12"/>
          </p:nvPr>
        </p:nvSpPr>
        <p:spPr/>
        <p:txBody>
          <a:bodyPr/>
          <a:lstStyle/>
          <a:p>
            <a:fld id="{16630861-4318-414B-8E21-CA5F03E7BD41}" type="slidenum">
              <a:rPr lang="en-US" smtClean="0"/>
              <a:t>30</a:t>
            </a:fld>
            <a:endParaRPr lang="en-US" dirty="0"/>
          </a:p>
        </p:txBody>
      </p:sp>
    </p:spTree>
    <p:custDataLst>
      <p:tags r:id="rId1"/>
    </p:custDataLst>
    <p:extLst>
      <p:ext uri="{BB962C8B-B14F-4D97-AF65-F5344CB8AC3E}">
        <p14:creationId xmlns:p14="http://schemas.microsoft.com/office/powerpoint/2010/main" val="1225023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HOW WILL SPEECH THERAPISTS GET REFERRALS?</a:t>
            </a:r>
          </a:p>
        </p:txBody>
      </p:sp>
      <p:sp>
        <p:nvSpPr>
          <p:cNvPr id="3" name="Content Placeholder 2"/>
          <p:cNvSpPr>
            <a:spLocks noGrp="1"/>
          </p:cNvSpPr>
          <p:nvPr>
            <p:ph idx="1"/>
          </p:nvPr>
        </p:nvSpPr>
        <p:spPr>
          <a:xfrm>
            <a:off x="298939" y="1543906"/>
            <a:ext cx="8387861" cy="4780693"/>
          </a:xfrm>
        </p:spPr>
        <p:txBody>
          <a:bodyPr>
            <a:normAutofit/>
          </a:bodyPr>
          <a:lstStyle/>
          <a:p>
            <a:pPr>
              <a:buFont typeface="Arial" panose="020B0604020202020204" pitchFamily="34" charset="0"/>
              <a:buChar char="•"/>
            </a:pPr>
            <a:r>
              <a:rPr lang="en-US" dirty="0"/>
              <a:t>The majority of the time our referrals for should come as a </a:t>
            </a:r>
            <a:r>
              <a:rPr lang="en-US" dirty="0">
                <a:solidFill>
                  <a:srgbClr val="A7253F"/>
                </a:solidFill>
              </a:rPr>
              <a:t>part of an MDET that is being held for a child suspected of having autism</a:t>
            </a:r>
            <a:r>
              <a:rPr lang="en-US" dirty="0">
                <a:solidFill>
                  <a:srgbClr val="FF0000"/>
                </a:solidFill>
              </a:rPr>
              <a:t> </a:t>
            </a:r>
            <a:r>
              <a:rPr lang="en-US" dirty="0"/>
              <a:t>and being referred for testing.</a:t>
            </a:r>
          </a:p>
          <a:p>
            <a:pPr>
              <a:buFont typeface="Arial" panose="020B0604020202020204" pitchFamily="34" charset="0"/>
              <a:buChar char="•"/>
            </a:pPr>
            <a:endParaRPr lang="en-US" dirty="0"/>
          </a:p>
          <a:p>
            <a:pPr>
              <a:buFont typeface="Arial" panose="020B0604020202020204" pitchFamily="34" charset="0"/>
              <a:buChar char="•"/>
            </a:pPr>
            <a:r>
              <a:rPr lang="en-US" dirty="0"/>
              <a:t>General Rule – If repetitive behaviors, </a:t>
            </a:r>
            <a:r>
              <a:rPr lang="en-US" dirty="0">
                <a:cs typeface="Arial" panose="020B0604020202020204" pitchFamily="34" charset="0"/>
              </a:rPr>
              <a:t>restricted, repetitive interests or activities (which includes inflexible adherence to routines, ritualized patterns or fixated interests or preoccupation with unusual objects) are present, the speech therapist would </a:t>
            </a:r>
            <a:r>
              <a:rPr lang="en-US" dirty="0">
                <a:solidFill>
                  <a:srgbClr val="A7253F"/>
                </a:solidFill>
                <a:cs typeface="Arial" panose="020B0604020202020204" pitchFamily="34" charset="0"/>
              </a:rPr>
              <a:t>NOT</a:t>
            </a:r>
            <a:r>
              <a:rPr lang="en-US" dirty="0">
                <a:cs typeface="Arial" panose="020B0604020202020204" pitchFamily="34" charset="0"/>
              </a:rPr>
              <a:t> test for Social (Pragmatic) Communication Disorder. </a:t>
            </a:r>
          </a:p>
          <a:p>
            <a:pPr>
              <a:buFont typeface="Arial" panose="020B0604020202020204" pitchFamily="34" charset="0"/>
              <a:buChar char="•"/>
            </a:pPr>
            <a:endParaRPr lang="en-US" dirty="0">
              <a:cs typeface="Arial" panose="020B0604020202020204" pitchFamily="34" charset="0"/>
            </a:endParaRPr>
          </a:p>
          <a:p>
            <a:pPr>
              <a:buFont typeface="Arial" panose="020B0604020202020204" pitchFamily="34" charset="0"/>
              <a:buChar char="•"/>
            </a:pPr>
            <a:r>
              <a:rPr lang="en-US" dirty="0">
                <a:cs typeface="Arial" panose="020B0604020202020204" pitchFamily="34" charset="0"/>
              </a:rPr>
              <a:t>This option may be used for students for whom it is not appropriate to test to rule out autism to determine an eligibility. </a:t>
            </a:r>
            <a:endParaRPr lang="en-US" dirty="0"/>
          </a:p>
        </p:txBody>
      </p:sp>
    </p:spTree>
    <p:custDataLst>
      <p:tags r:id="rId1"/>
    </p:custDataLst>
    <p:extLst>
      <p:ext uri="{BB962C8B-B14F-4D97-AF65-F5344CB8AC3E}">
        <p14:creationId xmlns:p14="http://schemas.microsoft.com/office/powerpoint/2010/main" val="388610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3EBD-56A3-478F-BDC0-34ECB952786B}"/>
              </a:ext>
            </a:extLst>
          </p:cNvPr>
          <p:cNvSpPr>
            <a:spLocks noGrp="1"/>
          </p:cNvSpPr>
          <p:nvPr>
            <p:ph type="title"/>
          </p:nvPr>
        </p:nvSpPr>
        <p:spPr/>
        <p:txBody>
          <a:bodyPr/>
          <a:lstStyle/>
          <a:p>
            <a:pPr algn="ctr"/>
            <a:r>
              <a:rPr lang="en-US" dirty="0"/>
              <a:t>LET’S DISCUSS SOME CASES</a:t>
            </a:r>
          </a:p>
        </p:txBody>
      </p:sp>
      <p:sp>
        <p:nvSpPr>
          <p:cNvPr id="3" name="Content Placeholder 2">
            <a:extLst>
              <a:ext uri="{FF2B5EF4-FFF2-40B4-BE49-F238E27FC236}">
                <a16:creationId xmlns:a16="http://schemas.microsoft.com/office/drawing/2014/main" id="{F7ACC4C3-B12D-44A4-9072-BAAFDE2B9078}"/>
              </a:ext>
            </a:extLst>
          </p:cNvPr>
          <p:cNvSpPr>
            <a:spLocks noGrp="1"/>
          </p:cNvSpPr>
          <p:nvPr>
            <p:ph idx="1"/>
          </p:nvPr>
        </p:nvSpPr>
        <p:spPr/>
        <p:txBody>
          <a:bodyPr/>
          <a:lstStyle/>
          <a:p>
            <a:pPr marL="0" indent="0">
              <a:buNone/>
            </a:pPr>
            <a:r>
              <a:rPr lang="en-US" sz="2000" dirty="0"/>
              <a:t>Preschooler</a:t>
            </a:r>
          </a:p>
          <a:p>
            <a:endParaRPr lang="en-US" dirty="0"/>
          </a:p>
          <a:p>
            <a:pPr marL="342900" lvl="1" indent="0">
              <a:buNone/>
            </a:pPr>
            <a:r>
              <a:rPr lang="en-US" sz="2000" dirty="0"/>
              <a:t>									Student with ADHD</a:t>
            </a:r>
          </a:p>
          <a:p>
            <a:endParaRPr lang="en-US" dirty="0"/>
          </a:p>
          <a:p>
            <a:endParaRPr lang="en-US" dirty="0"/>
          </a:p>
          <a:p>
            <a:pPr marL="0" indent="0">
              <a:buNone/>
            </a:pPr>
            <a:endParaRPr lang="en-US" dirty="0"/>
          </a:p>
          <a:p>
            <a:pPr marL="0" indent="0">
              <a:buNone/>
            </a:pPr>
            <a:endParaRPr lang="en-US" dirty="0"/>
          </a:p>
          <a:p>
            <a:pPr marL="0" indent="0">
              <a:buNone/>
            </a:pPr>
            <a:r>
              <a:rPr lang="en-US" dirty="0"/>
              <a:t>       Student with Autism       </a:t>
            </a:r>
          </a:p>
        </p:txBody>
      </p:sp>
      <p:sp>
        <p:nvSpPr>
          <p:cNvPr id="4" name="Slide Number Placeholder 3">
            <a:extLst>
              <a:ext uri="{FF2B5EF4-FFF2-40B4-BE49-F238E27FC236}">
                <a16:creationId xmlns:a16="http://schemas.microsoft.com/office/drawing/2014/main" id="{39A1D48D-A861-41B5-9C31-8E75AFF56834}"/>
              </a:ext>
            </a:extLst>
          </p:cNvPr>
          <p:cNvSpPr>
            <a:spLocks noGrp="1"/>
          </p:cNvSpPr>
          <p:nvPr>
            <p:ph type="sldNum" sz="quarter" idx="12"/>
          </p:nvPr>
        </p:nvSpPr>
        <p:spPr/>
        <p:txBody>
          <a:bodyPr/>
          <a:lstStyle/>
          <a:p>
            <a:fld id="{16630861-4318-414B-8E21-CA5F03E7BD41}" type="slidenum">
              <a:rPr lang="en-US" smtClean="0"/>
              <a:t>32</a:t>
            </a:fld>
            <a:endParaRPr lang="en-US" dirty="0"/>
          </a:p>
        </p:txBody>
      </p:sp>
      <p:pic>
        <p:nvPicPr>
          <p:cNvPr id="5" name="Picture 4">
            <a:extLst>
              <a:ext uri="{FF2B5EF4-FFF2-40B4-BE49-F238E27FC236}">
                <a16:creationId xmlns:a16="http://schemas.microsoft.com/office/drawing/2014/main" id="{BEE8C44F-B122-4CAB-A489-F645B3C274AC}"/>
              </a:ext>
            </a:extLst>
          </p:cNvPr>
          <p:cNvPicPr>
            <a:picLocks noChangeAspect="1"/>
          </p:cNvPicPr>
          <p:nvPr/>
        </p:nvPicPr>
        <p:blipFill>
          <a:blip r:embed="rId2"/>
          <a:stretch>
            <a:fillRect/>
          </a:stretch>
        </p:blipFill>
        <p:spPr>
          <a:xfrm>
            <a:off x="1784884" y="1685925"/>
            <a:ext cx="2628900" cy="1743075"/>
          </a:xfrm>
          <a:prstGeom prst="rect">
            <a:avLst/>
          </a:prstGeom>
        </p:spPr>
      </p:pic>
      <p:pic>
        <p:nvPicPr>
          <p:cNvPr id="6" name="Picture 5">
            <a:extLst>
              <a:ext uri="{FF2B5EF4-FFF2-40B4-BE49-F238E27FC236}">
                <a16:creationId xmlns:a16="http://schemas.microsoft.com/office/drawing/2014/main" id="{F67DAEBC-D861-4553-9EDF-6BC0E03A6BF4}"/>
              </a:ext>
            </a:extLst>
          </p:cNvPr>
          <p:cNvPicPr>
            <a:picLocks noChangeAspect="1"/>
          </p:cNvPicPr>
          <p:nvPr/>
        </p:nvPicPr>
        <p:blipFill>
          <a:blip r:embed="rId3"/>
          <a:stretch>
            <a:fillRect/>
          </a:stretch>
        </p:blipFill>
        <p:spPr>
          <a:xfrm>
            <a:off x="6910939" y="2869481"/>
            <a:ext cx="1828800" cy="2505075"/>
          </a:xfrm>
          <a:prstGeom prst="rect">
            <a:avLst/>
          </a:prstGeom>
        </p:spPr>
      </p:pic>
      <p:pic>
        <p:nvPicPr>
          <p:cNvPr id="7" name="Picture 6">
            <a:extLst>
              <a:ext uri="{FF2B5EF4-FFF2-40B4-BE49-F238E27FC236}">
                <a16:creationId xmlns:a16="http://schemas.microsoft.com/office/drawing/2014/main" id="{08FFD4C6-8FBB-4DA6-ADBA-1FDF61A5FF9D}"/>
              </a:ext>
            </a:extLst>
          </p:cNvPr>
          <p:cNvPicPr>
            <a:picLocks noChangeAspect="1"/>
          </p:cNvPicPr>
          <p:nvPr/>
        </p:nvPicPr>
        <p:blipFill>
          <a:blip r:embed="rId4"/>
          <a:stretch>
            <a:fillRect/>
          </a:stretch>
        </p:blipFill>
        <p:spPr>
          <a:xfrm>
            <a:off x="3252964" y="3779872"/>
            <a:ext cx="2619375" cy="1752600"/>
          </a:xfrm>
          <a:prstGeom prst="rect">
            <a:avLst/>
          </a:prstGeom>
        </p:spPr>
      </p:pic>
    </p:spTree>
    <p:extLst>
      <p:ext uri="{BB962C8B-B14F-4D97-AF65-F5344CB8AC3E}">
        <p14:creationId xmlns:p14="http://schemas.microsoft.com/office/powerpoint/2010/main" val="4078933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724"/>
            <a:ext cx="8077200" cy="924475"/>
          </a:xfrm>
        </p:spPr>
        <p:txBody>
          <a:bodyPr>
            <a:normAutofit/>
          </a:bodyPr>
          <a:lstStyle/>
          <a:p>
            <a:pPr algn="ctr"/>
            <a:r>
              <a:rPr lang="en-US" sz="2800" dirty="0"/>
              <a:t>THINGS TO REMEMBER</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Autism Spectrum Disorder </a:t>
            </a:r>
            <a:r>
              <a:rPr lang="en-US" u="sng" dirty="0">
                <a:solidFill>
                  <a:srgbClr val="A7253F"/>
                </a:solidFill>
              </a:rPr>
              <a:t>must </a:t>
            </a:r>
            <a:r>
              <a:rPr lang="en-US" dirty="0"/>
              <a:t>be ruled out first</a:t>
            </a:r>
          </a:p>
          <a:p>
            <a:pPr>
              <a:buFont typeface="Arial" panose="020B0604020202020204" pitchFamily="34" charset="0"/>
              <a:buChar char="•"/>
            </a:pPr>
            <a:r>
              <a:rPr lang="en-US" dirty="0"/>
              <a:t>Cannot be considered in the presence of intellectual disability, global developmental delay or other mental disorder or medical condition</a:t>
            </a:r>
          </a:p>
          <a:p>
            <a:pPr>
              <a:buFont typeface="Arial" panose="020B0604020202020204" pitchFamily="34" charset="0"/>
              <a:buChar char="•"/>
            </a:pPr>
            <a:r>
              <a:rPr lang="en-US" dirty="0"/>
              <a:t>Cannot be diagnosed in the presence of repetitive behaviors or restricted interests</a:t>
            </a:r>
          </a:p>
          <a:p>
            <a:pPr>
              <a:buFont typeface="Arial" panose="020B0604020202020204" pitchFamily="34" charset="0"/>
              <a:buChar char="•"/>
            </a:pPr>
            <a:r>
              <a:rPr lang="en-US" dirty="0"/>
              <a:t>Has to be documented in </a:t>
            </a:r>
            <a:r>
              <a:rPr lang="en-US" u="sng" dirty="0">
                <a:solidFill>
                  <a:srgbClr val="A7253F"/>
                </a:solidFill>
              </a:rPr>
              <a:t>multiple</a:t>
            </a:r>
            <a:r>
              <a:rPr lang="en-US" dirty="0"/>
              <a:t> observations in </a:t>
            </a:r>
            <a:r>
              <a:rPr lang="en-US" dirty="0">
                <a:solidFill>
                  <a:srgbClr val="A7253F"/>
                </a:solidFill>
              </a:rPr>
              <a:t>multiple </a:t>
            </a:r>
            <a:r>
              <a:rPr lang="en-US" dirty="0"/>
              <a:t>settings with </a:t>
            </a:r>
            <a:r>
              <a:rPr lang="en-US" dirty="0">
                <a:solidFill>
                  <a:srgbClr val="A7253F"/>
                </a:solidFill>
              </a:rPr>
              <a:t>multiple</a:t>
            </a:r>
            <a:r>
              <a:rPr lang="en-US" dirty="0"/>
              <a:t> communication partners</a:t>
            </a:r>
          </a:p>
        </p:txBody>
      </p:sp>
    </p:spTree>
    <p:custDataLst>
      <p:tags r:id="rId1"/>
    </p:custDataLst>
    <p:extLst>
      <p:ext uri="{BB962C8B-B14F-4D97-AF65-F5344CB8AC3E}">
        <p14:creationId xmlns:p14="http://schemas.microsoft.com/office/powerpoint/2010/main" val="2096290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THINGS TO REMEMBER (CONTINUED)</a:t>
            </a:r>
          </a:p>
        </p:txBody>
      </p:sp>
      <p:sp>
        <p:nvSpPr>
          <p:cNvPr id="3" name="Content Placeholder 2"/>
          <p:cNvSpPr>
            <a:spLocks noGrp="1"/>
          </p:cNvSpPr>
          <p:nvPr>
            <p:ph idx="1"/>
          </p:nvPr>
        </p:nvSpPr>
        <p:spPr/>
        <p:txBody>
          <a:bodyPr/>
          <a:lstStyle/>
          <a:p>
            <a:r>
              <a:rPr lang="en-US" dirty="0"/>
              <a:t>Assessments have to include norm-referenced tests and checklists performed by a speech therapist</a:t>
            </a:r>
          </a:p>
          <a:p>
            <a:r>
              <a:rPr lang="en-US" dirty="0"/>
              <a:t>Social (Pragmatic) Communication Disorder is essentially a primary eligibility – cannot occur in the presence of other disabilities or medical conditions</a:t>
            </a:r>
          </a:p>
          <a:p>
            <a:r>
              <a:rPr lang="en-US" dirty="0"/>
              <a:t>The eligibility would be for Speech-Language Impairment (CD) and the Social (Pragmatic) Communication Disorder would be a part of that. </a:t>
            </a:r>
          </a:p>
          <a:p>
            <a:r>
              <a:rPr lang="en-US" dirty="0"/>
              <a:t>Children may have articulation, voice, or fluency therapy as well since they are still under the Speech-Language Impairment (CD). </a:t>
            </a:r>
          </a:p>
        </p:txBody>
      </p:sp>
      <p:sp>
        <p:nvSpPr>
          <p:cNvPr id="4" name="Slide Number Placeholder 3"/>
          <p:cNvSpPr>
            <a:spLocks noGrp="1"/>
          </p:cNvSpPr>
          <p:nvPr>
            <p:ph type="sldNum" sz="quarter" idx="12"/>
          </p:nvPr>
        </p:nvSpPr>
        <p:spPr/>
        <p:txBody>
          <a:bodyPr/>
          <a:lstStyle/>
          <a:p>
            <a:fld id="{16630861-4318-414B-8E21-CA5F03E7BD41}" type="slidenum">
              <a:rPr lang="en-US" smtClean="0"/>
              <a:t>34</a:t>
            </a:fld>
            <a:endParaRPr lang="en-US" dirty="0"/>
          </a:p>
        </p:txBody>
      </p:sp>
    </p:spTree>
    <p:custDataLst>
      <p:tags r:id="rId1"/>
    </p:custDataLst>
    <p:extLst>
      <p:ext uri="{BB962C8B-B14F-4D97-AF65-F5344CB8AC3E}">
        <p14:creationId xmlns:p14="http://schemas.microsoft.com/office/powerpoint/2010/main" val="13885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491086"/>
            <a:ext cx="8261838" cy="924475"/>
          </a:xfrm>
        </p:spPr>
        <p:txBody>
          <a:bodyPr>
            <a:normAutofit/>
          </a:bodyPr>
          <a:lstStyle/>
          <a:p>
            <a:pPr algn="ctr"/>
            <a:r>
              <a:rPr lang="en-US" sz="2800" dirty="0"/>
              <a:t>THINGS TO REMEMBER (CONTINUED)</a:t>
            </a:r>
            <a:endParaRPr lang="en-US" dirty="0"/>
          </a:p>
        </p:txBody>
      </p:sp>
      <p:sp>
        <p:nvSpPr>
          <p:cNvPr id="3" name="Content Placeholder 2"/>
          <p:cNvSpPr>
            <a:spLocks noGrp="1"/>
          </p:cNvSpPr>
          <p:nvPr>
            <p:ph idx="1"/>
          </p:nvPr>
        </p:nvSpPr>
        <p:spPr>
          <a:xfrm>
            <a:off x="1009443" y="1310055"/>
            <a:ext cx="7125112" cy="4185137"/>
          </a:xfrm>
        </p:spPr>
        <p:txBody>
          <a:bodyPr>
            <a:normAutofit fontScale="85000" lnSpcReduction="10000"/>
          </a:bodyPr>
          <a:lstStyle/>
          <a:p>
            <a:endParaRPr lang="en-US" sz="2000" b="1" dirty="0">
              <a:latin typeface="Arial" pitchFamily="34" charset="0"/>
              <a:cs typeface="Arial" pitchFamily="34" charset="0"/>
            </a:endParaRPr>
          </a:p>
          <a:p>
            <a:pPr>
              <a:buFont typeface="Wingdings" pitchFamily="2" charset="2"/>
              <a:buChar char="v"/>
            </a:pPr>
            <a:endParaRPr lang="en-US" sz="2000" b="1" dirty="0">
              <a:latin typeface="Arial" pitchFamily="34" charset="0"/>
              <a:cs typeface="Arial" pitchFamily="34" charset="0"/>
            </a:endParaRPr>
          </a:p>
          <a:p>
            <a:pPr>
              <a:buFont typeface="Arial" panose="020B0604020202020204" pitchFamily="34" charset="0"/>
              <a:buChar char="•"/>
            </a:pPr>
            <a:r>
              <a:rPr lang="en-US" sz="2400" dirty="0">
                <a:latin typeface="Fira Sans" panose="020B0503050000020004" pitchFamily="34" charset="0"/>
                <a:cs typeface="Arial" pitchFamily="34" charset="0"/>
              </a:rPr>
              <a:t>All children who meet the eligibility for </a:t>
            </a:r>
            <a:r>
              <a:rPr lang="en-US" sz="2400" u="sng" dirty="0">
                <a:latin typeface="Fira Sans" panose="020B0503050000020004" pitchFamily="34" charset="0"/>
                <a:cs typeface="Arial" pitchFamily="34" charset="0"/>
              </a:rPr>
              <a:t>language therapy </a:t>
            </a:r>
            <a:r>
              <a:rPr lang="en-US" sz="2400" dirty="0">
                <a:latin typeface="Fira Sans" panose="020B0503050000020004" pitchFamily="34" charset="0"/>
                <a:cs typeface="Arial" pitchFamily="34" charset="0"/>
              </a:rPr>
              <a:t>for pragmatics will still receive it because the eligibility for “</a:t>
            </a:r>
            <a:r>
              <a:rPr lang="en-US" sz="2400" dirty="0">
                <a:solidFill>
                  <a:srgbClr val="D3B257"/>
                </a:solidFill>
                <a:latin typeface="Fira Sans" panose="020B0503050000020004" pitchFamily="34" charset="0"/>
                <a:cs typeface="Arial" pitchFamily="34" charset="0"/>
              </a:rPr>
              <a:t>Language</a:t>
            </a:r>
            <a:r>
              <a:rPr lang="en-US" sz="2400" dirty="0">
                <a:latin typeface="Fira Sans" panose="020B0503050000020004" pitchFamily="34" charset="0"/>
                <a:cs typeface="Arial" pitchFamily="34" charset="0"/>
              </a:rPr>
              <a:t>” says, “Language abilities are substantially and quantifiably below those expected for the student’s chronological age and cognitive state of development, resulting in functional limitation in </a:t>
            </a:r>
            <a:r>
              <a:rPr lang="en-US" sz="2400" dirty="0">
                <a:solidFill>
                  <a:srgbClr val="A7253F"/>
                </a:solidFill>
                <a:latin typeface="Fira Sans" panose="020B0503050000020004" pitchFamily="34" charset="0"/>
                <a:cs typeface="Arial" pitchFamily="34" charset="0"/>
              </a:rPr>
              <a:t>effective communication, social participation</a:t>
            </a:r>
            <a:r>
              <a:rPr lang="en-US" sz="2400" dirty="0">
                <a:latin typeface="Fira Sans" panose="020B0503050000020004" pitchFamily="34" charset="0"/>
                <a:cs typeface="Arial" pitchFamily="34" charset="0"/>
              </a:rPr>
              <a:t>, academic achievement or occupational performance, individually or in any combination.”</a:t>
            </a:r>
          </a:p>
          <a:p>
            <a:pPr>
              <a:buFont typeface="Arial" panose="020B0604020202020204" pitchFamily="34" charset="0"/>
              <a:buChar char="•"/>
            </a:pPr>
            <a:endParaRPr lang="en-US" sz="2400" dirty="0">
              <a:latin typeface="Fira Sans" panose="020B0503050000020004" pitchFamily="34" charset="0"/>
              <a:cs typeface="Arial" pitchFamily="34" charset="0"/>
            </a:endParaRPr>
          </a:p>
          <a:p>
            <a:pPr>
              <a:buFont typeface="Arial" panose="020B0604020202020204" pitchFamily="34" charset="0"/>
              <a:buChar char="•"/>
            </a:pPr>
            <a:r>
              <a:rPr lang="en-US" sz="2400" dirty="0">
                <a:latin typeface="Fira Sans" panose="020B0503050000020004" pitchFamily="34" charset="0"/>
                <a:cs typeface="Arial" pitchFamily="34" charset="0"/>
              </a:rPr>
              <a:t>This eligibility area of </a:t>
            </a:r>
            <a:r>
              <a:rPr lang="en-US" sz="2400" dirty="0">
                <a:solidFill>
                  <a:srgbClr val="002060"/>
                </a:solidFill>
                <a:latin typeface="Fira Sans" panose="020B0503050000020004" pitchFamily="34" charset="0"/>
                <a:cs typeface="Arial" pitchFamily="34" charset="0"/>
              </a:rPr>
              <a:t>Social (Pragmatic)  Communication Disorder</a:t>
            </a:r>
            <a:r>
              <a:rPr lang="en-US" sz="2400" dirty="0">
                <a:latin typeface="Fira Sans" panose="020B0503050000020004" pitchFamily="34" charset="0"/>
                <a:cs typeface="Arial" pitchFamily="34" charset="0"/>
              </a:rPr>
              <a:t> under Speech-Language Impairment (CD) does NOT replace eligibility for working on pragmatics as a part of “</a:t>
            </a:r>
            <a:r>
              <a:rPr lang="en-US" sz="2400" dirty="0">
                <a:solidFill>
                  <a:srgbClr val="D3B257"/>
                </a:solidFill>
                <a:latin typeface="Fira Sans" panose="020B0503050000020004" pitchFamily="34" charset="0"/>
                <a:cs typeface="Arial" pitchFamily="34" charset="0"/>
              </a:rPr>
              <a:t>language</a:t>
            </a:r>
            <a:r>
              <a:rPr lang="en-US" sz="2400" dirty="0">
                <a:latin typeface="Fira Sans" panose="020B0503050000020004" pitchFamily="34" charset="0"/>
                <a:cs typeface="Arial" pitchFamily="34" charset="0"/>
              </a:rPr>
              <a:t>”. </a:t>
            </a:r>
          </a:p>
          <a:p>
            <a:endParaRPr lang="en-US" sz="2400" b="1" dirty="0">
              <a:latin typeface="Arial" pitchFamily="34" charset="0"/>
              <a:cs typeface="Arial" pitchFamily="34" charset="0"/>
            </a:endParaRPr>
          </a:p>
          <a:p>
            <a:endParaRPr lang="en-US" dirty="0"/>
          </a:p>
        </p:txBody>
      </p:sp>
    </p:spTree>
    <p:custDataLst>
      <p:tags r:id="rId1"/>
    </p:custDataLst>
    <p:extLst>
      <p:ext uri="{BB962C8B-B14F-4D97-AF65-F5344CB8AC3E}">
        <p14:creationId xmlns:p14="http://schemas.microsoft.com/office/powerpoint/2010/main" val="1082044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QUESTIONS/CONCERNS/SUGGESTIONS?</a:t>
            </a:r>
          </a:p>
        </p:txBody>
      </p:sp>
      <p:pic>
        <p:nvPicPr>
          <p:cNvPr id="5" name="Content Placeholder 4"/>
          <p:cNvPicPr>
            <a:picLocks noGrp="1" noChangeAspect="1"/>
          </p:cNvPicPr>
          <p:nvPr>
            <p:ph idx="1"/>
          </p:nvPr>
        </p:nvPicPr>
        <p:blipFill>
          <a:blip r:embed="rId3"/>
          <a:stretch>
            <a:fillRect/>
          </a:stretch>
        </p:blipFill>
        <p:spPr>
          <a:xfrm>
            <a:off x="828351" y="1884577"/>
            <a:ext cx="7468247" cy="3828620"/>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36</a:t>
            </a:fld>
            <a:endParaRPr lang="en-US" dirty="0"/>
          </a:p>
        </p:txBody>
      </p:sp>
    </p:spTree>
    <p:custDataLst>
      <p:tags r:id="rId1"/>
    </p:custDataLst>
    <p:extLst>
      <p:ext uri="{BB962C8B-B14F-4D97-AF65-F5344CB8AC3E}">
        <p14:creationId xmlns:p14="http://schemas.microsoft.com/office/powerpoint/2010/main" val="4005390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lstStyle/>
          <a:p>
            <a:r>
              <a:rPr lang="en-US" dirty="0"/>
              <a:t>For your dedication</a:t>
            </a:r>
          </a:p>
          <a:p>
            <a:r>
              <a:rPr lang="en-US" dirty="0"/>
              <a:t>For your willingness to lead</a:t>
            </a:r>
          </a:p>
          <a:p>
            <a:r>
              <a:rPr lang="en-US" dirty="0"/>
              <a:t>For your organization skills</a:t>
            </a:r>
          </a:p>
          <a:p>
            <a:r>
              <a:rPr lang="en-US" dirty="0"/>
              <a:t>For the time you spend helping students</a:t>
            </a:r>
          </a:p>
          <a:p>
            <a:r>
              <a:rPr lang="en-US" dirty="0"/>
              <a:t>For your amazing skill set</a:t>
            </a:r>
          </a:p>
          <a:p>
            <a:r>
              <a:rPr lang="en-US" dirty="0"/>
              <a:t>For your patience and cooperation </a:t>
            </a:r>
          </a:p>
        </p:txBody>
      </p:sp>
      <p:sp>
        <p:nvSpPr>
          <p:cNvPr id="4" name="Slide Number Placeholder 3"/>
          <p:cNvSpPr>
            <a:spLocks noGrp="1"/>
          </p:cNvSpPr>
          <p:nvPr>
            <p:ph type="sldNum" sz="quarter" idx="12"/>
          </p:nvPr>
        </p:nvSpPr>
        <p:spPr/>
        <p:txBody>
          <a:bodyPr/>
          <a:lstStyle/>
          <a:p>
            <a:fld id="{CADD62AB-F380-1C4E-AD83-B8A0D3112CA8}" type="slidenum">
              <a:rPr lang="en-US" smtClean="0"/>
              <a:t>37</a:t>
            </a:fld>
            <a:endParaRPr lang="en-US" dirty="0"/>
          </a:p>
        </p:txBody>
      </p:sp>
      <p:pic>
        <p:nvPicPr>
          <p:cNvPr id="5" name="Picture 4"/>
          <p:cNvPicPr>
            <a:picLocks noChangeAspect="1"/>
          </p:cNvPicPr>
          <p:nvPr/>
        </p:nvPicPr>
        <p:blipFill>
          <a:blip r:embed="rId3"/>
          <a:stretch>
            <a:fillRect/>
          </a:stretch>
        </p:blipFill>
        <p:spPr>
          <a:xfrm>
            <a:off x="5716278" y="1819458"/>
            <a:ext cx="3343188" cy="1785938"/>
          </a:xfrm>
          <a:prstGeom prst="rect">
            <a:avLst/>
          </a:prstGeom>
        </p:spPr>
      </p:pic>
    </p:spTree>
    <p:custDataLst>
      <p:tags r:id="rId1"/>
    </p:custDataLst>
    <p:extLst>
      <p:ext uri="{BB962C8B-B14F-4D97-AF65-F5344CB8AC3E}">
        <p14:creationId xmlns:p14="http://schemas.microsoft.com/office/powerpoint/2010/main" val="1609305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PLEASE FEEL FREE TO CONTACT US</a:t>
            </a:r>
          </a:p>
        </p:txBody>
      </p:sp>
      <p:sp>
        <p:nvSpPr>
          <p:cNvPr id="3" name="Content Placeholder 2"/>
          <p:cNvSpPr>
            <a:spLocks noGrp="1"/>
          </p:cNvSpPr>
          <p:nvPr>
            <p:ph idx="1"/>
          </p:nvPr>
        </p:nvSpPr>
        <p:spPr/>
        <p:txBody>
          <a:bodyPr/>
          <a:lstStyle/>
          <a:p>
            <a:pPr marL="0" indent="0" algn="ctr">
              <a:buNone/>
            </a:pPr>
            <a:r>
              <a:rPr lang="en-US" dirty="0"/>
              <a:t>      Lee Ann Brammer</a:t>
            </a:r>
          </a:p>
          <a:p>
            <a:pPr marL="0" indent="0" algn="ctr">
              <a:buNone/>
            </a:pPr>
            <a:r>
              <a:rPr lang="en-US" dirty="0"/>
              <a:t>	</a:t>
            </a:r>
            <a:r>
              <a:rPr lang="en-US" dirty="0">
                <a:hlinkClick r:id="rId3"/>
              </a:rPr>
              <a:t>lbrammer@k12.wv.us</a:t>
            </a:r>
            <a:endParaRPr lang="en-US" dirty="0"/>
          </a:p>
          <a:p>
            <a:pPr marL="0" indent="0" algn="ctr">
              <a:buNone/>
            </a:pPr>
            <a:r>
              <a:rPr lang="en-US" dirty="0"/>
              <a:t>	304.558.2696</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38</a:t>
            </a:fld>
            <a:endParaRPr lang="en-US" dirty="0"/>
          </a:p>
        </p:txBody>
      </p:sp>
    </p:spTree>
    <p:custDataLst>
      <p:tags r:id="rId1"/>
    </p:custDataLst>
    <p:extLst>
      <p:ext uri="{BB962C8B-B14F-4D97-AF65-F5344CB8AC3E}">
        <p14:creationId xmlns:p14="http://schemas.microsoft.com/office/powerpoint/2010/main" val="212794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LEARNER OUTCOMES</a:t>
            </a:r>
          </a:p>
        </p:txBody>
      </p:sp>
      <p:sp>
        <p:nvSpPr>
          <p:cNvPr id="3" name="Content Placeholder 2"/>
          <p:cNvSpPr>
            <a:spLocks noGrp="1"/>
          </p:cNvSpPr>
          <p:nvPr>
            <p:ph idx="1"/>
          </p:nvPr>
        </p:nvSpPr>
        <p:spPr/>
        <p:txBody>
          <a:bodyPr/>
          <a:lstStyle/>
          <a:p>
            <a:pPr marL="0" indent="0">
              <a:buNone/>
            </a:pPr>
            <a:r>
              <a:rPr lang="en-US" sz="2400" dirty="0"/>
              <a:t>Participants will be able to:</a:t>
            </a:r>
          </a:p>
          <a:p>
            <a:pPr>
              <a:buFont typeface="Arial" panose="020B0604020202020204" pitchFamily="34" charset="0"/>
              <a:buChar char="•"/>
            </a:pPr>
            <a:r>
              <a:rPr lang="en-US" sz="2400" dirty="0"/>
              <a:t>Describe assessment procedures for Social Pragmatic Communication Disorder.</a:t>
            </a:r>
          </a:p>
          <a:p>
            <a:r>
              <a:rPr lang="en-US" sz="2400" dirty="0"/>
              <a:t>Explain eligibility differences between Autism Spectrum Disorders and Social Pragmatic Communication Disorders.</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dirty="0"/>
          </a:p>
        </p:txBody>
      </p:sp>
    </p:spTree>
    <p:custDataLst>
      <p:tags r:id="rId1"/>
    </p:custDataLst>
    <p:extLst>
      <p:ext uri="{BB962C8B-B14F-4D97-AF65-F5344CB8AC3E}">
        <p14:creationId xmlns:p14="http://schemas.microsoft.com/office/powerpoint/2010/main" val="294549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OVERVIEW</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Definition</a:t>
            </a:r>
          </a:p>
          <a:p>
            <a:pPr>
              <a:buFont typeface="Arial" panose="020B0604020202020204" pitchFamily="34" charset="0"/>
              <a:buChar char="•"/>
            </a:pPr>
            <a:r>
              <a:rPr lang="en-US" dirty="0"/>
              <a:t>Changes to the DSM-5</a:t>
            </a:r>
          </a:p>
          <a:p>
            <a:pPr>
              <a:buFont typeface="Arial" panose="020B0604020202020204" pitchFamily="34" charset="0"/>
              <a:buChar char="•"/>
            </a:pPr>
            <a:r>
              <a:rPr lang="en-US" dirty="0"/>
              <a:t>Diagnostic Criteria – Policy 2419</a:t>
            </a:r>
          </a:p>
          <a:p>
            <a:pPr>
              <a:buFont typeface="Arial" panose="020B0604020202020204" pitchFamily="34" charset="0"/>
              <a:buChar char="•"/>
            </a:pPr>
            <a:r>
              <a:rPr lang="en-US" dirty="0"/>
              <a:t>Eligibility Criteria – Policy 2419</a:t>
            </a:r>
          </a:p>
          <a:p>
            <a:pPr>
              <a:buFont typeface="Arial" panose="020B0604020202020204" pitchFamily="34" charset="0"/>
              <a:buChar char="•"/>
            </a:pPr>
            <a:r>
              <a:rPr lang="en-US" dirty="0"/>
              <a:t>Components of Social (Pragmatic) Communication Disorder</a:t>
            </a:r>
          </a:p>
          <a:p>
            <a:pPr>
              <a:buFont typeface="Arial" panose="020B0604020202020204" pitchFamily="34" charset="0"/>
              <a:buChar char="•"/>
            </a:pPr>
            <a:r>
              <a:rPr lang="en-US" dirty="0"/>
              <a:t>Service Delivery</a:t>
            </a:r>
          </a:p>
          <a:p>
            <a:pPr>
              <a:buFont typeface="Arial" panose="020B0604020202020204" pitchFamily="34" charset="0"/>
              <a:buChar char="•"/>
            </a:pPr>
            <a:r>
              <a:rPr lang="en-US" dirty="0"/>
              <a:t>Things to Remember</a:t>
            </a:r>
          </a:p>
        </p:txBody>
      </p:sp>
      <p:sp>
        <p:nvSpPr>
          <p:cNvPr id="4" name="Slide Number Placeholder 3"/>
          <p:cNvSpPr>
            <a:spLocks noGrp="1"/>
          </p:cNvSpPr>
          <p:nvPr>
            <p:ph type="sldNum" sz="quarter" idx="12"/>
          </p:nvPr>
        </p:nvSpPr>
        <p:spPr/>
        <p:txBody>
          <a:bodyPr/>
          <a:lstStyle/>
          <a:p>
            <a:fld id="{16630861-4318-414B-8E21-CA5F03E7BD41}" type="slidenum">
              <a:rPr lang="en-US" smtClean="0"/>
              <a:t>5</a:t>
            </a:fld>
            <a:endParaRPr lang="en-US" dirty="0"/>
          </a:p>
        </p:txBody>
      </p:sp>
    </p:spTree>
    <p:custDataLst>
      <p:tags r:id="rId1"/>
    </p:custDataLst>
    <p:extLst>
      <p:ext uri="{BB962C8B-B14F-4D97-AF65-F5344CB8AC3E}">
        <p14:creationId xmlns:p14="http://schemas.microsoft.com/office/powerpoint/2010/main" val="68960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002060"/>
                </a:solidFill>
              </a:rPr>
              <a:t>BEFORE WE START…</a:t>
            </a:r>
          </a:p>
        </p:txBody>
      </p:sp>
      <p:sp>
        <p:nvSpPr>
          <p:cNvPr id="3" name="Content Placeholder 2"/>
          <p:cNvSpPr>
            <a:spLocks noGrp="1"/>
          </p:cNvSpPr>
          <p:nvPr>
            <p:ph idx="1"/>
          </p:nvPr>
        </p:nvSpPr>
        <p:spPr>
          <a:xfrm>
            <a:off x="457200" y="1447800"/>
            <a:ext cx="7848600" cy="5410200"/>
          </a:xfrm>
        </p:spPr>
        <p:txBody>
          <a:bodyPr>
            <a:normAutofit/>
          </a:bodyPr>
          <a:lstStyle/>
          <a:p>
            <a:pPr>
              <a:buFont typeface="Arial" panose="020B0604020202020204" pitchFamily="34" charset="0"/>
              <a:buChar char="•"/>
            </a:pPr>
            <a:r>
              <a:rPr lang="en-US" sz="2400" dirty="0"/>
              <a:t>Realize that there are questions about the </a:t>
            </a:r>
            <a:r>
              <a:rPr lang="en-US" sz="2400" dirty="0">
                <a:solidFill>
                  <a:srgbClr val="A7253F"/>
                </a:solidFill>
              </a:rPr>
              <a:t>Social (Pragmatic) Communication Disorder </a:t>
            </a:r>
            <a:r>
              <a:rPr lang="en-US" sz="2400" dirty="0"/>
              <a:t>eligibility and prevalence not only at the state level but on the national level (American Speech-Language and Hearing Association – ASHA)</a:t>
            </a:r>
          </a:p>
          <a:p>
            <a:pPr>
              <a:buFont typeface="Arial" panose="020B0604020202020204" pitchFamily="34" charset="0"/>
              <a:buChar char="•"/>
            </a:pPr>
            <a:endParaRPr lang="en-US" sz="2400" dirty="0"/>
          </a:p>
          <a:p>
            <a:pPr>
              <a:buFont typeface="Arial" panose="020B0604020202020204" pitchFamily="34" charset="0"/>
              <a:buChar char="•"/>
            </a:pPr>
            <a:r>
              <a:rPr lang="en-US" sz="2400" dirty="0"/>
              <a:t>More research will need to be done and treatment protocols will need to be developed </a:t>
            </a:r>
          </a:p>
        </p:txBody>
      </p:sp>
    </p:spTree>
    <p:custDataLst>
      <p:tags r:id="rId1"/>
    </p:custDataLst>
    <p:extLst>
      <p:ext uri="{BB962C8B-B14F-4D97-AF65-F5344CB8AC3E}">
        <p14:creationId xmlns:p14="http://schemas.microsoft.com/office/powerpoint/2010/main" val="261712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SOCIAL (PRAGMATIC) COMMUNICATION DISORDER DEFINITION</a:t>
            </a:r>
          </a:p>
        </p:txBody>
      </p:sp>
      <p:sp>
        <p:nvSpPr>
          <p:cNvPr id="3" name="Content Placeholder 2"/>
          <p:cNvSpPr>
            <a:spLocks noGrp="1"/>
          </p:cNvSpPr>
          <p:nvPr>
            <p:ph idx="1"/>
          </p:nvPr>
        </p:nvSpPr>
        <p:spPr/>
        <p:txBody>
          <a:bodyPr>
            <a:normAutofit/>
          </a:bodyPr>
          <a:lstStyle/>
          <a:p>
            <a:pPr marL="0" indent="0">
              <a:buNone/>
            </a:pPr>
            <a:r>
              <a:rPr lang="en-US" sz="2400" dirty="0"/>
              <a:t>“Social (pragmatic) communication disorder is characterized by difficulty with the use of social language and communication skills (also called </a:t>
            </a:r>
            <a:r>
              <a:rPr lang="en-US" sz="2400" i="1" dirty="0"/>
              <a:t>pragmatic communication</a:t>
            </a:r>
            <a:r>
              <a:rPr lang="en-US" sz="2400" dirty="0"/>
              <a:t> by professionals). A child or teen with this disorder will have difficulty in following the ordinary social rules of communication (whether they are verbal or nonverbal), following the rules for storytelling or conversations (each person takes a turn), and changing language depending upon the situation or needs of the listener.”  Dr. John M. Grohol, Psy.D., Psych Central</a:t>
            </a:r>
          </a:p>
        </p:txBody>
      </p:sp>
      <p:sp>
        <p:nvSpPr>
          <p:cNvPr id="4" name="Slide Number Placeholder 3"/>
          <p:cNvSpPr>
            <a:spLocks noGrp="1"/>
          </p:cNvSpPr>
          <p:nvPr>
            <p:ph type="sldNum" sz="quarter" idx="12"/>
          </p:nvPr>
        </p:nvSpPr>
        <p:spPr/>
        <p:txBody>
          <a:bodyPr/>
          <a:lstStyle/>
          <a:p>
            <a:fld id="{16630861-4318-414B-8E21-CA5F03E7BD41}" type="slidenum">
              <a:rPr lang="en-US" smtClean="0"/>
              <a:t>7</a:t>
            </a:fld>
            <a:endParaRPr lang="en-US" dirty="0"/>
          </a:p>
        </p:txBody>
      </p:sp>
    </p:spTree>
    <p:custDataLst>
      <p:tags r:id="rId1"/>
    </p:custDataLst>
    <p:extLst>
      <p:ext uri="{BB962C8B-B14F-4D97-AF65-F5344CB8AC3E}">
        <p14:creationId xmlns:p14="http://schemas.microsoft.com/office/powerpoint/2010/main" val="223084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(PRAGMATIC) COMMUNICATION DISORDER</a:t>
            </a:r>
          </a:p>
        </p:txBody>
      </p:sp>
      <p:sp>
        <p:nvSpPr>
          <p:cNvPr id="3" name="Content Placeholder 2"/>
          <p:cNvSpPr>
            <a:spLocks noGrp="1"/>
          </p:cNvSpPr>
          <p:nvPr>
            <p:ph idx="1"/>
          </p:nvPr>
        </p:nvSpPr>
        <p:spPr/>
        <p:txBody>
          <a:bodyPr>
            <a:normAutofit/>
          </a:bodyPr>
          <a:lstStyle/>
          <a:p>
            <a:r>
              <a:rPr lang="en-US" sz="2400" dirty="0"/>
              <a:t>Part of the DSM-V update</a:t>
            </a:r>
          </a:p>
          <a:p>
            <a:r>
              <a:rPr lang="en-US" sz="2400" dirty="0"/>
              <a:t>Student has to demonstrate a </a:t>
            </a:r>
            <a:r>
              <a:rPr lang="en-US" sz="2400" dirty="0">
                <a:solidFill>
                  <a:srgbClr val="A7253F"/>
                </a:solidFill>
              </a:rPr>
              <a:t>global </a:t>
            </a:r>
            <a:r>
              <a:rPr lang="en-US" sz="2400" dirty="0">
                <a:solidFill>
                  <a:schemeClr val="tx1"/>
                </a:solidFill>
              </a:rPr>
              <a:t>disorder in social communication</a:t>
            </a:r>
          </a:p>
          <a:p>
            <a:r>
              <a:rPr lang="en-US" sz="2400" dirty="0"/>
              <a:t>The symptoms are not better accounted for by another mental disorder and are not due to a </a:t>
            </a:r>
            <a:r>
              <a:rPr lang="en-US" sz="2400" dirty="0">
                <a:solidFill>
                  <a:srgbClr val="A7253F"/>
                </a:solidFill>
              </a:rPr>
              <a:t>general medical </a:t>
            </a:r>
            <a:r>
              <a:rPr lang="en-US" sz="2400" dirty="0"/>
              <a:t>or </a:t>
            </a:r>
            <a:r>
              <a:rPr lang="en-US" sz="2400" dirty="0">
                <a:solidFill>
                  <a:srgbClr val="A7253F"/>
                </a:solidFill>
              </a:rPr>
              <a:t>neurological condition</a:t>
            </a:r>
            <a:r>
              <a:rPr lang="en-US" sz="2400" dirty="0"/>
              <a:t>, or to </a:t>
            </a:r>
            <a:r>
              <a:rPr lang="en-US" sz="2400" dirty="0">
                <a:solidFill>
                  <a:srgbClr val="A7253F"/>
                </a:solidFill>
              </a:rPr>
              <a:t>low abilities in the domains of word structure and grammar</a:t>
            </a:r>
            <a:r>
              <a:rPr lang="en-US" sz="2400" dirty="0"/>
              <a:t>, and are not better explained by </a:t>
            </a:r>
            <a:r>
              <a:rPr lang="en-US" sz="2400" dirty="0">
                <a:solidFill>
                  <a:srgbClr val="004071"/>
                </a:solidFill>
                <a:hlinkClick r:id="rId3"/>
              </a:rPr>
              <a:t>autism spectrum disorder</a:t>
            </a:r>
            <a:r>
              <a:rPr lang="en-US" sz="2400" dirty="0"/>
              <a:t>, </a:t>
            </a:r>
            <a:r>
              <a:rPr lang="en-US" sz="2400" dirty="0">
                <a:solidFill>
                  <a:srgbClr val="A7253F"/>
                </a:solidFill>
              </a:rPr>
              <a:t>intellectual disability,</a:t>
            </a:r>
            <a:r>
              <a:rPr lang="en-US" sz="2400" dirty="0"/>
              <a:t> or </a:t>
            </a:r>
            <a:r>
              <a:rPr lang="en-US" sz="2400" dirty="0">
                <a:solidFill>
                  <a:srgbClr val="A7253F"/>
                </a:solidFill>
              </a:rPr>
              <a:t>global developmental delay.</a:t>
            </a:r>
          </a:p>
          <a:p>
            <a:pPr marL="0" indent="0">
              <a:buNone/>
            </a:pPr>
            <a:endParaRPr lang="en-US" sz="2400" dirty="0"/>
          </a:p>
          <a:p>
            <a:endParaRPr lang="en-US" sz="2400" dirty="0"/>
          </a:p>
          <a:p>
            <a:endParaRPr lang="en-US" sz="2400"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8</a:t>
            </a:fld>
            <a:endParaRPr lang="en-US" dirty="0"/>
          </a:p>
        </p:txBody>
      </p:sp>
    </p:spTree>
    <p:custDataLst>
      <p:tags r:id="rId1"/>
    </p:custDataLst>
    <p:extLst>
      <p:ext uri="{BB962C8B-B14F-4D97-AF65-F5344CB8AC3E}">
        <p14:creationId xmlns:p14="http://schemas.microsoft.com/office/powerpoint/2010/main" val="212844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CHANGES TO DSM-5 RESULTED IN CHANGES TO POLICY 2419</a:t>
            </a:r>
          </a:p>
        </p:txBody>
      </p:sp>
      <p:sp>
        <p:nvSpPr>
          <p:cNvPr id="3" name="Content Placeholder 2"/>
          <p:cNvSpPr>
            <a:spLocks noGrp="1"/>
          </p:cNvSpPr>
          <p:nvPr>
            <p:ph idx="1"/>
          </p:nvPr>
        </p:nvSpPr>
        <p:spPr>
          <a:xfrm>
            <a:off x="381000" y="1543906"/>
            <a:ext cx="7753555" cy="4725933"/>
          </a:xfrm>
        </p:spPr>
        <p:txBody>
          <a:bodyPr>
            <a:normAutofit/>
          </a:bodyPr>
          <a:lstStyle/>
          <a:p>
            <a:pPr>
              <a:buFont typeface="Arial" panose="020B0604020202020204" pitchFamily="34" charset="0"/>
              <a:buChar char="•"/>
            </a:pPr>
            <a:r>
              <a:rPr lang="en-US" sz="2000" dirty="0"/>
              <a:t>An American Psychiatric Association (APA) Work Group was formed to look at the advances in research on autism and to revise the definition for the DSM-5  </a:t>
            </a:r>
          </a:p>
          <a:p>
            <a:pPr>
              <a:buFont typeface="Arial" panose="020B0604020202020204" pitchFamily="34" charset="0"/>
              <a:buChar char="•"/>
            </a:pPr>
            <a:endParaRPr lang="en-US" sz="2000" dirty="0"/>
          </a:p>
          <a:p>
            <a:pPr>
              <a:buFont typeface="Arial" panose="020B0604020202020204" pitchFamily="34" charset="0"/>
              <a:buChar char="•"/>
            </a:pPr>
            <a:r>
              <a:rPr lang="en-US" sz="2000" dirty="0"/>
              <a:t>Instead of </a:t>
            </a:r>
            <a:r>
              <a:rPr lang="en-US" sz="2000" u="sng" dirty="0"/>
              <a:t>three</a:t>
            </a:r>
            <a:r>
              <a:rPr lang="en-US" sz="2000" dirty="0"/>
              <a:t> domains of autism symptoms – DSM-IV</a:t>
            </a:r>
          </a:p>
          <a:p>
            <a:pPr marL="0" indent="0">
              <a:buNone/>
            </a:pPr>
            <a:r>
              <a:rPr lang="en-US" sz="2000" dirty="0"/>
              <a:t>	1.  Social Impairment</a:t>
            </a:r>
          </a:p>
          <a:p>
            <a:pPr marL="0" indent="0">
              <a:buNone/>
            </a:pPr>
            <a:r>
              <a:rPr lang="en-US" sz="2000" dirty="0"/>
              <a:t>	2.  Language/Communication Impairment</a:t>
            </a:r>
          </a:p>
          <a:p>
            <a:pPr marL="0" indent="0">
              <a:buNone/>
            </a:pPr>
            <a:r>
              <a:rPr lang="en-US" sz="2000" dirty="0"/>
              <a:t>	3.  Repetitive Restrictive Behaviors</a:t>
            </a:r>
          </a:p>
          <a:p>
            <a:pPr>
              <a:buFont typeface="Arial" panose="020B0604020202020204" pitchFamily="34" charset="0"/>
              <a:buChar char="•"/>
            </a:pPr>
            <a:endParaRPr lang="en-US" sz="2000" dirty="0"/>
          </a:p>
          <a:p>
            <a:pPr>
              <a:buFont typeface="Arial" panose="020B0604020202020204" pitchFamily="34" charset="0"/>
              <a:buChar char="•"/>
            </a:pPr>
            <a:r>
              <a:rPr lang="en-US" sz="2000" dirty="0"/>
              <a:t>Now look at </a:t>
            </a:r>
            <a:r>
              <a:rPr lang="en-US" sz="2000" u="sng" dirty="0"/>
              <a:t>two</a:t>
            </a:r>
            <a:r>
              <a:rPr lang="en-US" sz="2000" dirty="0"/>
              <a:t> domains – DSM-5</a:t>
            </a:r>
          </a:p>
          <a:p>
            <a:pPr marL="0" indent="0">
              <a:buNone/>
            </a:pPr>
            <a:r>
              <a:rPr lang="en-US" sz="2000" dirty="0"/>
              <a:t>         1.  Social Communication Impairment</a:t>
            </a:r>
          </a:p>
          <a:p>
            <a:pPr marL="0" indent="0">
              <a:buNone/>
            </a:pPr>
            <a:r>
              <a:rPr lang="en-US" sz="2000" dirty="0"/>
              <a:t>         2.  Restricted Interests/repetitive behaviors</a:t>
            </a:r>
          </a:p>
          <a:p>
            <a:endParaRPr lang="en-US" sz="2400" dirty="0"/>
          </a:p>
        </p:txBody>
      </p:sp>
    </p:spTree>
    <p:custDataLst>
      <p:tags r:id="rId1"/>
    </p:custDataLst>
    <p:extLst>
      <p:ext uri="{BB962C8B-B14F-4D97-AF65-F5344CB8AC3E}">
        <p14:creationId xmlns:p14="http://schemas.microsoft.com/office/powerpoint/2010/main" val="325904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WVDE_2017THEME2" val="FY4jlXkx"/>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1817</TotalTime>
  <Words>2493</Words>
  <Application>Microsoft Office PowerPoint</Application>
  <PresentationFormat>On-screen Show (4:3)</PresentationFormat>
  <Paragraphs>250</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Fira Sans</vt:lpstr>
      <vt:lpstr>Fira Sans Ultra</vt:lpstr>
      <vt:lpstr>Vollkorn</vt:lpstr>
      <vt:lpstr>Wingdings</vt:lpstr>
      <vt:lpstr>WVDE_2017Theme2</vt:lpstr>
      <vt:lpstr>SOCIAL (PRAGMATIC) COMMUNICATION DISORDER</vt:lpstr>
      <vt:lpstr>ASHA DISCLOSURE</vt:lpstr>
      <vt:lpstr>Social (Pragmatic) Communication Disorder</vt:lpstr>
      <vt:lpstr>LEARNER OUTCOMES</vt:lpstr>
      <vt:lpstr>OVERVIEW</vt:lpstr>
      <vt:lpstr>BEFORE WE START…</vt:lpstr>
      <vt:lpstr>SOCIAL (PRAGMATIC) COMMUNICATION DISORDER DEFINITION</vt:lpstr>
      <vt:lpstr>SOCIAL (PRAGMATIC) COMMUNICATION DISORDER</vt:lpstr>
      <vt:lpstr>CHANGES TO DSM-5 RESULTED IN CHANGES TO POLICY 2419</vt:lpstr>
      <vt:lpstr>SOCIAL (PRAGMATIC) COMMUNICATION DISORDER</vt:lpstr>
      <vt:lpstr>         YALE STUDY IN SOUTH KOREA COMPARISON OF RESULTS USING DSM-IV AND DSM-5        </vt:lpstr>
      <vt:lpstr>AMERICAN SPEECH AND HEARING ASSOCIATION (ASHA)</vt:lpstr>
      <vt:lpstr>SOCIAL (PRAGMATIC) COMMUNICATION DISORDER (SCD):   New Diagnosis Under  Speech-Language Impairment (CD)  </vt:lpstr>
      <vt:lpstr>SOCIAL (PRAGMATIC) COMMUNICATION DISORDER Policy 2419</vt:lpstr>
      <vt:lpstr>SOCIAL (PRAGMATIC) COMMUNICATION DISORDER Policy 2419</vt:lpstr>
      <vt:lpstr> SOCIAL (PRAGMATIC) COMMUNICATION DISORDER   Diagnostic Criteria  </vt:lpstr>
      <vt:lpstr>SOCIAL (PRAGMATIC) COMMUNICATION DISORDER  Diagnostic Criteria (continued)</vt:lpstr>
      <vt:lpstr>SOCIAL (PRAGMTIC) COMMUNICATION DISORDER  Diagnostic Criteria (continued)</vt:lpstr>
      <vt:lpstr>SOCIAL (PRAGMATIC) COMMUNICATION DISORDER  Diagnostic Criteria  </vt:lpstr>
      <vt:lpstr>SOCIAL (PRAGMATIC) COMMUNICATION DISORDER – Assessment </vt:lpstr>
      <vt:lpstr>SOCIAL (PRAGMATIC) COMMUNICATION DISORDER – Assessment </vt:lpstr>
      <vt:lpstr>SOCIAL (PRAGMATIC) COMMUNICATION DISORDER – Assessment </vt:lpstr>
      <vt:lpstr>WEST VIRGINIA UNIVERSITY SCHOOL-AGED LANGUAGE ACQUISITION AND DISORDERS LAB</vt:lpstr>
      <vt:lpstr>NEW TESTS OF PRAGMATIC LANGUAGE ADDED TO THE WVU SALAD LAB</vt:lpstr>
      <vt:lpstr>SOCIAL (PRAGMATIC) COMMUNICATION DISORDERS – Assessment</vt:lpstr>
      <vt:lpstr>SOCIAL (PRAGMATIC) COMMUNICATION  DISORDER Policy 2419</vt:lpstr>
      <vt:lpstr>  SOCIAL (PRAGMATIC) COMMUNICATION DISORDER ELIGIBILITY CRITERIA (continued) Eligibility Criteria  </vt:lpstr>
      <vt:lpstr>SOCIAL (PRAGMATIC) COMMUNICATION DISORDER ELIGIBILTY CRITERIA (Continued)</vt:lpstr>
      <vt:lpstr>SOCIAL (PRAGMATIC) COMMUNICATION DISORDER</vt:lpstr>
      <vt:lpstr>WHAT HAPPENS TO THE STUDENTS WHO HAVE PRAGMATIC DEFICITS BUT DON’T MEET THE ELIGIBILTY CRITERIA FOR SOCIAL (PRAGMATIC) COMMUNICATION DISORDER</vt:lpstr>
      <vt:lpstr>HOW WILL SPEECH THERAPISTS GET REFERRALS?</vt:lpstr>
      <vt:lpstr>LET’S DISCUSS SOME CASES</vt:lpstr>
      <vt:lpstr>THINGS TO REMEMBER</vt:lpstr>
      <vt:lpstr>THINGS TO REMEMBER (CONTINUED)</vt:lpstr>
      <vt:lpstr>THINGS TO REMEMBER (CONTINUED)</vt:lpstr>
      <vt:lpstr>OTHER QUESTIONS/CONCERNS/SUGGESTIONS?</vt:lpstr>
      <vt:lpstr>THANK YOU!!!</vt:lpstr>
      <vt:lpstr>PLEASE FEEL FREE TO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Elizabeth Simmons</cp:lastModifiedBy>
  <cp:revision>50</cp:revision>
  <cp:lastPrinted>2018-06-07T17:49:03Z</cp:lastPrinted>
  <dcterms:created xsi:type="dcterms:W3CDTF">2017-05-08T14:21:19Z</dcterms:created>
  <dcterms:modified xsi:type="dcterms:W3CDTF">2019-04-02T02:31:41Z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31EAFD82-4142-47E7-92CB-5D1186E5754C</vt:lpwstr>
  </property>
  <property fmtid="{D5CDD505-2E9C-101B-9397-08002B2CF9AE}" pid="3" name="ArticulatePath">
    <vt:lpwstr>https://wveis.k12.wv.us/nclb/HRMS/brandcenter/WVDE%20PowerPoint_Normal%20Screen</vt:lpwstr>
  </property>
</Properties>
</file>